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4" r:id="rId2"/>
  </p:sldMasterIdLst>
  <p:notesMasterIdLst>
    <p:notesMasterId r:id="rId28"/>
  </p:notesMasterIdLst>
  <p:sldIdLst>
    <p:sldId id="256" r:id="rId3"/>
    <p:sldId id="264" r:id="rId4"/>
    <p:sldId id="385" r:id="rId5"/>
    <p:sldId id="281" r:id="rId6"/>
    <p:sldId id="408" r:id="rId7"/>
    <p:sldId id="386" r:id="rId8"/>
    <p:sldId id="387" r:id="rId9"/>
    <p:sldId id="388" r:id="rId10"/>
    <p:sldId id="389" r:id="rId11"/>
    <p:sldId id="390" r:id="rId12"/>
    <p:sldId id="392" r:id="rId13"/>
    <p:sldId id="393" r:id="rId14"/>
    <p:sldId id="394" r:id="rId15"/>
    <p:sldId id="395" r:id="rId16"/>
    <p:sldId id="396" r:id="rId17"/>
    <p:sldId id="409" r:id="rId18"/>
    <p:sldId id="399" r:id="rId19"/>
    <p:sldId id="403" r:id="rId20"/>
    <p:sldId id="400" r:id="rId21"/>
    <p:sldId id="404" r:id="rId22"/>
    <p:sldId id="401" r:id="rId23"/>
    <p:sldId id="407" r:id="rId24"/>
    <p:sldId id="398" r:id="rId25"/>
    <p:sldId id="405" r:id="rId26"/>
    <p:sldId id="406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798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/>
    <p:restoredTop sz="96203"/>
  </p:normalViewPr>
  <p:slideViewPr>
    <p:cSldViewPr snapToGrid="0" snapToObjects="1">
      <p:cViewPr varScale="1">
        <p:scale>
          <a:sx n="107" d="100"/>
          <a:sy n="107" d="100"/>
        </p:scale>
        <p:origin x="1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002060"/>
                </a:solidFill>
              </a:rPr>
              <a:t>Average dose of Ionizing radiation per year</a:t>
            </a:r>
            <a:r>
              <a:rPr lang="en-US" sz="1600" baseline="30000" dirty="0">
                <a:solidFill>
                  <a:srgbClr val="002060"/>
                </a:solidFill>
              </a:rPr>
              <a:t>3</a:t>
            </a:r>
            <a:endParaRPr lang="en-US" sz="1600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0.19606349352737498"/>
          <c:y val="1.15903606356219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Average dose of radiation in mSv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D6-0D42-8B38-FB8414C9BC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D6-0D42-8B38-FB8414C9BCD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D6-0D42-8B38-FB8414C9BCD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7D6-0D42-8B38-FB8414C9BCD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7D6-0D42-8B38-FB8414C9BCD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A7D6-0D42-8B38-FB8414C9BCD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A7D6-0D42-8B38-FB8414C9BCD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A7D6-0D42-8B38-FB8414C9BCD7}"/>
              </c:ext>
            </c:extLst>
          </c:dPt>
          <c:dLbls>
            <c:dLbl>
              <c:idx val="0"/>
              <c:layout>
                <c:manualLayout>
                  <c:x val="1.2950134810125717E-2"/>
                  <c:y val="-0.1554995309904662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D6-0D42-8B38-FB8414C9BCD7}"/>
                </c:ext>
              </c:extLst>
            </c:dLbl>
            <c:dLbl>
              <c:idx val="1"/>
              <c:layout>
                <c:manualLayout>
                  <c:x val="8.5900203187259563E-2"/>
                  <c:y val="-0.13434028120763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D6-0D42-8B38-FB8414C9BCD7}"/>
                </c:ext>
              </c:extLst>
            </c:dLbl>
            <c:dLbl>
              <c:idx val="2"/>
              <c:layout>
                <c:manualLayout>
                  <c:x val="0.14958677702098441"/>
                  <c:y val="-0.1012398584344438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D6-0D42-8B38-FB8414C9BCD7}"/>
                </c:ext>
              </c:extLst>
            </c:dLbl>
            <c:dLbl>
              <c:idx val="3"/>
              <c:layout>
                <c:manualLayout>
                  <c:x val="0.16584820569373718"/>
                  <c:y val="6.244541196112252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D6-0D42-8B38-FB8414C9BCD7}"/>
                </c:ext>
              </c:extLst>
            </c:dLbl>
            <c:dLbl>
              <c:idx val="4"/>
              <c:layout>
                <c:manualLayout>
                  <c:x val="-0.11693085830057763"/>
                  <c:y val="0.1157690927226453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D6-0D42-8B38-FB8414C9BCD7}"/>
                </c:ext>
              </c:extLst>
            </c:dLbl>
            <c:dLbl>
              <c:idx val="5"/>
              <c:layout>
                <c:manualLayout>
                  <c:x val="-0.14965965792089353"/>
                  <c:y val="0.10092475283497301"/>
                </c:manualLayout>
              </c:layout>
              <c:spPr>
                <a:solidFill>
                  <a:srgbClr val="FFFFFF">
                    <a:alpha val="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2644939691544"/>
                      <c:h val="0.171791194192882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7D6-0D42-8B38-FB8414C9BCD7}"/>
                </c:ext>
              </c:extLst>
            </c:dLbl>
            <c:dLbl>
              <c:idx val="6"/>
              <c:layout>
                <c:manualLayout>
                  <c:x val="-0.21979120892218526"/>
                  <c:y val="-1.49421042329707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5023041501668"/>
                      <c:h val="0.2522252215317468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A7D6-0D42-8B38-FB8414C9BCD7}"/>
                </c:ext>
              </c:extLst>
            </c:dLbl>
            <c:dLbl>
              <c:idx val="7"/>
              <c:layout>
                <c:manualLayout>
                  <c:x val="-0.14945400873281217"/>
                  <c:y val="-0.119379932647155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7493295641072"/>
                      <c:h val="0.1465686720397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A7D6-0D42-8B38-FB8414C9BC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Other</c:v>
                </c:pt>
                <c:pt idx="1">
                  <c:v>Cosmic</c:v>
                </c:pt>
                <c:pt idx="2">
                  <c:v>Internal</c:v>
                </c:pt>
                <c:pt idx="3">
                  <c:v>Radon &amp; Thoron</c:v>
                </c:pt>
                <c:pt idx="4">
                  <c:v>Nuclear Medicine</c:v>
                </c:pt>
                <c:pt idx="5">
                  <c:v>Radiography</c:v>
                </c:pt>
                <c:pt idx="6">
                  <c:v>Computed Tomography</c:v>
                </c:pt>
                <c:pt idx="7">
                  <c:v>Occupational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0.34299999999999997</c:v>
                </c:pt>
                <c:pt idx="1">
                  <c:v>0.33</c:v>
                </c:pt>
                <c:pt idx="2">
                  <c:v>0.28999999999999998</c:v>
                </c:pt>
                <c:pt idx="3">
                  <c:v>2.2799999999999998</c:v>
                </c:pt>
                <c:pt idx="4">
                  <c:v>0.77</c:v>
                </c:pt>
                <c:pt idx="5">
                  <c:v>0.77</c:v>
                </c:pt>
                <c:pt idx="6">
                  <c:v>1.47</c:v>
                </c:pt>
                <c:pt idx="7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7D6-0D42-8B38-FB8414C9BCD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B0360-FECB-7A45-BE6E-B85C0716C605}" type="datetimeFigureOut">
              <a:rPr lang="en-DE" smtClean="0"/>
              <a:t>25.09.25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F96DC-90A2-014A-9BD0-0F787D35F2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707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 Empty II 1">
  <p:cSld name="33 Empty II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6595" y="349983"/>
            <a:ext cx="154779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722" y="349983"/>
            <a:ext cx="1957641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623" y="352665"/>
            <a:ext cx="1421556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6777" y="348784"/>
            <a:ext cx="1263432" cy="5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58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 Title slide gemometric (Kather Lab)">
  <p:cSld name="8 Title slide gemometric (Kather Lab)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>
            <a:off x="3137831" y="2538399"/>
            <a:ext cx="9054164" cy="4319597"/>
          </a:xfrm>
          <a:custGeom>
            <a:avLst/>
            <a:gdLst/>
            <a:ahLst/>
            <a:cxnLst/>
            <a:rect l="l" t="t" r="r" b="b"/>
            <a:pathLst>
              <a:path w="8344852" h="3981196" extrusionOk="0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rgbClr val="82C3EC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0" y="3672291"/>
            <a:ext cx="9555747" cy="3185709"/>
          </a:xfrm>
          <a:custGeom>
            <a:avLst/>
            <a:gdLst/>
            <a:ahLst/>
            <a:cxnLst/>
            <a:rect l="l" t="t" r="r" b="b"/>
            <a:pathLst>
              <a:path w="8810492" h="2937256" extrusionOk="0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rgbClr val="4B56D2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1" y="2276053"/>
            <a:ext cx="6020777" cy="4581947"/>
          </a:xfrm>
          <a:custGeom>
            <a:avLst/>
            <a:gdLst/>
            <a:ahLst/>
            <a:cxnLst/>
            <a:rect l="l" t="t" r="r" b="b"/>
            <a:pathLst>
              <a:path w="5551215" h="4224599" extrusionOk="0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rgbClr val="472183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6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 Title slide image">
  <p:cSld name="9 Title slide imag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>
            <a:spLocks noGrp="1"/>
          </p:cNvSpPr>
          <p:nvPr>
            <p:ph type="pic" idx="2"/>
          </p:nvPr>
        </p:nvSpPr>
        <p:spPr>
          <a:xfrm>
            <a:off x="0" y="1204914"/>
            <a:ext cx="12192000" cy="56530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232" name="Google Shape;232;p1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3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4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5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6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7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8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9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13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46" name="Google Shape;246;p15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31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Subtitle slide (TUD)">
  <p:cSld name="11 Subtitle slide (TUD)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16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250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3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430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None/>
              <a:defRPr sz="3867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6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12869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Subtitle slide (Kather Lab)">
  <p:cSld name="13 Subtitle slide (Kather Lab)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rgbClr val="82C3EC"/>
              </a:gs>
              <a:gs pos="13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3752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3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566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None/>
              <a:defRPr sz="3867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604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Subtitle slide white (TUD)">
  <p:cSld name="14 Subtitle slide white (TUD)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8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4504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5916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80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Subtitle slide white (Kather Lab)">
  <p:cSld name="16 Subtitle slide white (Kather Lab)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rgbClr val="82C3EC"/>
              </a:gs>
              <a:gs pos="13000">
                <a:srgbClr val="82C3EC"/>
              </a:gs>
              <a:gs pos="99000">
                <a:srgbClr val="4B56D2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19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3952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692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73" name="Google Shape;273;p1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645" y="6210751"/>
            <a:ext cx="1268592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9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4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Subtitle slide white (Kather Lab)">
  <p:cSld name="15 Subtitle slide white (Kather Lab)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/>
          <p:nvPr/>
        </p:nvSpPr>
        <p:spPr>
          <a:xfrm>
            <a:off x="0" y="1"/>
            <a:ext cx="12192000" cy="6129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82765" y="3819733"/>
            <a:ext cx="76924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616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64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Subtitle slide image">
  <p:cSld name="17 Subtitle slide imag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1293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882775" y="3819726"/>
            <a:ext cx="70593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>
            <a:off x="882775" y="4494425"/>
            <a:ext cx="7250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2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6614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Title and double content">
  <p:cSld name="19 Title and double conte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body" idx="1"/>
          </p:nvPr>
        </p:nvSpPr>
        <p:spPr>
          <a:xfrm>
            <a:off x="874714" y="1481139"/>
            <a:ext cx="519588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body" idx="2"/>
          </p:nvPr>
        </p:nvSpPr>
        <p:spPr>
          <a:xfrm>
            <a:off x="6267451" y="1481139"/>
            <a:ext cx="519588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560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and content with large image">
  <p:cSld name="20 Title and content with large imag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3"/>
          <p:cNvSpPr>
            <a:spLocks noGrp="1"/>
          </p:cNvSpPr>
          <p:nvPr>
            <p:ph type="pic" idx="2"/>
          </p:nvPr>
        </p:nvSpPr>
        <p:spPr>
          <a:xfrm>
            <a:off x="6267450" y="1484316"/>
            <a:ext cx="5187949" cy="4344985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23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6707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Title slide gradient (Kather Lab)">
  <p:cSld name="2 Title slide gradient (Kather Lab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1204911"/>
            <a:ext cx="12192000" cy="5653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2" y="2927033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2" y="2489013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314635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2701469"/>
            <a:ext cx="144001" cy="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882775" y="2172100"/>
            <a:ext cx="4150800" cy="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772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and content with small image">
  <p:cSld name="21 Title and content with small imag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4"/>
          <p:cNvSpPr>
            <a:spLocks noGrp="1"/>
          </p:cNvSpPr>
          <p:nvPr>
            <p:ph type="pic" idx="2"/>
          </p:nvPr>
        </p:nvSpPr>
        <p:spPr>
          <a:xfrm>
            <a:off x="8070850" y="1484316"/>
            <a:ext cx="3384549" cy="4344985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24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69992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16161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 Title and content with bottom image">
  <p:cSld name="22 Title and content with bottom imag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5"/>
          <p:cNvSpPr>
            <a:spLocks noGrp="1"/>
          </p:cNvSpPr>
          <p:nvPr>
            <p:ph type="pic" idx="2"/>
          </p:nvPr>
        </p:nvSpPr>
        <p:spPr>
          <a:xfrm>
            <a:off x="1" y="4101152"/>
            <a:ext cx="12191999" cy="2028187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25"/>
          <p:cNvSpPr txBox="1">
            <a:spLocks noGrp="1"/>
          </p:cNvSpPr>
          <p:nvPr>
            <p:ph type="body" idx="1"/>
          </p:nvPr>
        </p:nvSpPr>
        <p:spPr>
          <a:xfrm>
            <a:off x="874714" y="1484313"/>
            <a:ext cx="10580687" cy="23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10" name="Google Shape;310;p2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1319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Title and content with side image">
  <p:cSld name="23 Title and content with side imag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>
            <a:spLocks noGrp="1"/>
          </p:cNvSpPr>
          <p:nvPr>
            <p:ph type="pic" idx="2"/>
          </p:nvPr>
        </p:nvSpPr>
        <p:spPr>
          <a:xfrm>
            <a:off x="8070850" y="1484313"/>
            <a:ext cx="4121151" cy="4645024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26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69992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16" name="Google Shape;316;p2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8760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Title and triple content">
  <p:cSld name="24 Title and triple conten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body" idx="1"/>
          </p:nvPr>
        </p:nvSpPr>
        <p:spPr>
          <a:xfrm>
            <a:off x="874714" y="1481139"/>
            <a:ext cx="339883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body" idx="2"/>
          </p:nvPr>
        </p:nvSpPr>
        <p:spPr>
          <a:xfrm>
            <a:off x="4457699" y="1481139"/>
            <a:ext cx="3416301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body" idx="3"/>
          </p:nvPr>
        </p:nvSpPr>
        <p:spPr>
          <a:xfrm>
            <a:off x="8070851" y="1481139"/>
            <a:ext cx="3384551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23" name="Google Shape;323;p2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37158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Title and content with 3 images">
  <p:cSld name="25 Title and content with 3 image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>
            <a:spLocks noGrp="1"/>
          </p:cNvSpPr>
          <p:nvPr>
            <p:ph type="pic" idx="2"/>
          </p:nvPr>
        </p:nvSpPr>
        <p:spPr>
          <a:xfrm>
            <a:off x="874711" y="1484313"/>
            <a:ext cx="4300539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28"/>
          <p:cNvSpPr>
            <a:spLocks noGrp="1"/>
          </p:cNvSpPr>
          <p:nvPr>
            <p:ph type="pic" idx="3"/>
          </p:nvPr>
        </p:nvSpPr>
        <p:spPr>
          <a:xfrm>
            <a:off x="874713" y="2943181"/>
            <a:ext cx="4300537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>
            <a:spLocks noGrp="1"/>
          </p:cNvSpPr>
          <p:nvPr>
            <p:ph type="pic" idx="4"/>
          </p:nvPr>
        </p:nvSpPr>
        <p:spPr>
          <a:xfrm>
            <a:off x="874710" y="4402052"/>
            <a:ext cx="4300537" cy="1427249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body" idx="1"/>
          </p:nvPr>
        </p:nvSpPr>
        <p:spPr>
          <a:xfrm>
            <a:off x="5365751" y="1484314"/>
            <a:ext cx="6089651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8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8546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Double title and content">
  <p:cSld name="26 Double title and cont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/>
        </p:nvSpPr>
        <p:spPr>
          <a:xfrm>
            <a:off x="6267451" y="368305"/>
            <a:ext cx="5195887" cy="66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GB"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Edit title by clicking</a:t>
            </a:r>
            <a:endParaRPr sz="2400" b="1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body" idx="2"/>
          </p:nvPr>
        </p:nvSpPr>
        <p:spPr>
          <a:xfrm>
            <a:off x="6273895" y="1486587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3308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Title and 18 images">
  <p:cSld name="27 Title and 18 image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074863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>
            <a:spLocks noGrp="1"/>
          </p:cNvSpPr>
          <p:nvPr>
            <p:ph type="pic" idx="2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1" name="Google Shape;341;p30"/>
          <p:cNvSpPr>
            <a:spLocks noGrp="1"/>
          </p:cNvSpPr>
          <p:nvPr>
            <p:ph type="pic" idx="3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2" name="Google Shape;342;p30"/>
          <p:cNvSpPr>
            <a:spLocks noGrp="1"/>
          </p:cNvSpPr>
          <p:nvPr>
            <p:ph type="pic" idx="4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3" name="Google Shape;343;p30"/>
          <p:cNvSpPr>
            <a:spLocks noGrp="1"/>
          </p:cNvSpPr>
          <p:nvPr>
            <p:ph type="pic" idx="5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4" name="Google Shape;344;p30"/>
          <p:cNvSpPr>
            <a:spLocks noGrp="1"/>
          </p:cNvSpPr>
          <p:nvPr>
            <p:ph type="pic" idx="6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5" name="Google Shape;345;p30"/>
          <p:cNvSpPr>
            <a:spLocks noGrp="1"/>
          </p:cNvSpPr>
          <p:nvPr>
            <p:ph type="pic" idx="7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6" name="Google Shape;346;p30"/>
          <p:cNvSpPr>
            <a:spLocks noGrp="1"/>
          </p:cNvSpPr>
          <p:nvPr>
            <p:ph type="pic" idx="8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7" name="Google Shape;347;p30"/>
          <p:cNvSpPr>
            <a:spLocks noGrp="1"/>
          </p:cNvSpPr>
          <p:nvPr>
            <p:ph type="pic" idx="9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8" name="Google Shape;348;p30"/>
          <p:cNvSpPr>
            <a:spLocks noGrp="1"/>
          </p:cNvSpPr>
          <p:nvPr>
            <p:ph type="pic" idx="13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9" name="Google Shape;349;p30"/>
          <p:cNvSpPr>
            <a:spLocks noGrp="1"/>
          </p:cNvSpPr>
          <p:nvPr>
            <p:ph type="pic" idx="14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0" name="Google Shape;350;p30"/>
          <p:cNvSpPr>
            <a:spLocks noGrp="1"/>
          </p:cNvSpPr>
          <p:nvPr>
            <p:ph type="pic" idx="15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1" name="Google Shape;351;p30"/>
          <p:cNvSpPr>
            <a:spLocks noGrp="1"/>
          </p:cNvSpPr>
          <p:nvPr>
            <p:ph type="pic" idx="16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2" name="Google Shape;352;p30"/>
          <p:cNvSpPr>
            <a:spLocks noGrp="1"/>
          </p:cNvSpPr>
          <p:nvPr>
            <p:ph type="pic" idx="17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3" name="Google Shape;353;p30"/>
          <p:cNvSpPr>
            <a:spLocks noGrp="1"/>
          </p:cNvSpPr>
          <p:nvPr>
            <p:ph type="pic" idx="18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4" name="Google Shape;354;p30"/>
          <p:cNvSpPr>
            <a:spLocks noGrp="1"/>
          </p:cNvSpPr>
          <p:nvPr>
            <p:ph type="pic" idx="19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5" name="Google Shape;355;p30"/>
          <p:cNvSpPr>
            <a:spLocks noGrp="1"/>
          </p:cNvSpPr>
          <p:nvPr>
            <p:ph type="pic" idx="20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6" name="Google Shape;356;p30"/>
          <p:cNvSpPr>
            <a:spLocks noGrp="1"/>
          </p:cNvSpPr>
          <p:nvPr>
            <p:ph type="pic" idx="21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7" name="Google Shape;357;p30"/>
          <p:cNvSpPr>
            <a:spLocks noGrp="1"/>
          </p:cNvSpPr>
          <p:nvPr>
            <p:ph type="pic" idx="22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61585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Title and 8 images">
  <p:cSld name="28 Title and 8 image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580687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>
            <a:spLocks noGrp="1"/>
          </p:cNvSpPr>
          <p:nvPr>
            <p:ph type="pic" idx="2"/>
          </p:nvPr>
        </p:nvSpPr>
        <p:spPr>
          <a:xfrm>
            <a:off x="879786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" name="Google Shape;361;p31"/>
          <p:cNvSpPr>
            <a:spLocks noGrp="1"/>
          </p:cNvSpPr>
          <p:nvPr>
            <p:ph type="pic" idx="3"/>
          </p:nvPr>
        </p:nvSpPr>
        <p:spPr>
          <a:xfrm>
            <a:off x="3575258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" name="Google Shape;362;p31"/>
          <p:cNvSpPr>
            <a:spLocks noGrp="1"/>
          </p:cNvSpPr>
          <p:nvPr>
            <p:ph type="pic" idx="4"/>
          </p:nvPr>
        </p:nvSpPr>
        <p:spPr>
          <a:xfrm>
            <a:off x="6270730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3" name="Google Shape;363;p31"/>
          <p:cNvSpPr>
            <a:spLocks noGrp="1"/>
          </p:cNvSpPr>
          <p:nvPr>
            <p:ph type="pic" idx="5"/>
          </p:nvPr>
        </p:nvSpPr>
        <p:spPr>
          <a:xfrm>
            <a:off x="8966201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4" name="Google Shape;364;p31"/>
          <p:cNvSpPr>
            <a:spLocks noGrp="1"/>
          </p:cNvSpPr>
          <p:nvPr>
            <p:ph type="pic" idx="6"/>
          </p:nvPr>
        </p:nvSpPr>
        <p:spPr>
          <a:xfrm>
            <a:off x="880143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5" name="Google Shape;365;p31"/>
          <p:cNvSpPr>
            <a:spLocks noGrp="1"/>
          </p:cNvSpPr>
          <p:nvPr>
            <p:ph type="pic" idx="7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8"/>
          </p:nvPr>
        </p:nvSpPr>
        <p:spPr>
          <a:xfrm>
            <a:off x="6271087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7" name="Google Shape;367;p31"/>
          <p:cNvSpPr>
            <a:spLocks noGrp="1"/>
          </p:cNvSpPr>
          <p:nvPr>
            <p:ph type="pic" idx="9"/>
          </p:nvPr>
        </p:nvSpPr>
        <p:spPr>
          <a:xfrm>
            <a:off x="8966558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92977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Title and 6 images">
  <p:cSld name="29 Title and 6 images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580687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>
            <a:spLocks noGrp="1"/>
          </p:cNvSpPr>
          <p:nvPr>
            <p:ph type="pic" idx="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1" name="Google Shape;371;p32"/>
          <p:cNvSpPr>
            <a:spLocks noGrp="1"/>
          </p:cNvSpPr>
          <p:nvPr>
            <p:ph type="pic" idx="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2" name="Google Shape;372;p32"/>
          <p:cNvSpPr>
            <a:spLocks noGrp="1"/>
          </p:cNvSpPr>
          <p:nvPr>
            <p:ph type="pic" idx="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3" name="Google Shape;373;p32"/>
          <p:cNvSpPr>
            <a:spLocks noGrp="1"/>
          </p:cNvSpPr>
          <p:nvPr>
            <p:ph type="pic" idx="5"/>
          </p:nvPr>
        </p:nvSpPr>
        <p:spPr>
          <a:xfrm>
            <a:off x="5151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4" name="Google Shape;374;p32"/>
          <p:cNvSpPr>
            <a:spLocks noGrp="1"/>
          </p:cNvSpPr>
          <p:nvPr>
            <p:ph type="pic" idx="6"/>
          </p:nvPr>
        </p:nvSpPr>
        <p:spPr>
          <a:xfrm>
            <a:off x="4076779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5" name="Google Shape;375;p32"/>
          <p:cNvSpPr>
            <a:spLocks noGrp="1"/>
          </p:cNvSpPr>
          <p:nvPr>
            <p:ph type="pic" idx="7"/>
          </p:nvPr>
        </p:nvSpPr>
        <p:spPr>
          <a:xfrm>
            <a:off x="8148408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37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Title only">
  <p:cSld name="30 Title only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/>
          </p:nvPr>
        </p:nvSpPr>
        <p:spPr>
          <a:xfrm>
            <a:off x="106219" y="106219"/>
            <a:ext cx="10580687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611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Title slide gradient (Kather Lab)">
  <p:cSld name="3 Title slide gradient (Kather Lab)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rgbClr val="82C3EC"/>
              </a:gs>
              <a:gs pos="14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1" y="292703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1" y="248901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635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701468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1438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Image">
  <p:cSld name="31 Image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>
            <a:spLocks noGrp="1"/>
          </p:cNvSpPr>
          <p:nvPr>
            <p:ph type="pic" idx="2"/>
          </p:nvPr>
        </p:nvSpPr>
        <p:spPr>
          <a:xfrm>
            <a:off x="0" y="5"/>
            <a:ext cx="12192000" cy="6129331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7904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9435144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1753625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4343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785456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13716947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801359237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990455727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39938995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38151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 Title slide white">
  <p:cSld name="10 Title slide whi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321" y="2931147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901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321" y="2704944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11" y="3147655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8758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3414661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143410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496138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Title slide gradient (TUD) ">
  <p:cSld name="1 Title slide gradient (TUD) 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5058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275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48189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706936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9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Title slide gradient white (TUD)">
  <p:cSld name="4 Title slide gradient white (TUD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28" name="Google Shape;128;p10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68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Title slide gradient white (Kather Lab)">
  <p:cSld name="6 Title slide gradient white (Kather Lab)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/>
          <p:nvPr/>
        </p:nvSpPr>
        <p:spPr>
          <a:xfrm>
            <a:off x="-3665" y="1204912"/>
            <a:ext cx="12192000" cy="5653089"/>
          </a:xfrm>
          <a:prstGeom prst="rect">
            <a:avLst/>
          </a:prstGeom>
          <a:gradFill>
            <a:gsLst>
              <a:gs pos="0">
                <a:srgbClr val="82C3EC"/>
              </a:gs>
              <a:gs pos="14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1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1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63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 Title slide gradient white (Kather Lab)">
  <p:cSld name="5 Title slide gradient white (Kather Lab)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/>
          <p:nvPr/>
        </p:nvSpPr>
        <p:spPr>
          <a:xfrm>
            <a:off x="-3665" y="1204911"/>
            <a:ext cx="12192000" cy="5653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292780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6" y="248083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6" y="2701696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3145724"/>
            <a:ext cx="144001" cy="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ubTitle" idx="3"/>
          </p:nvPr>
        </p:nvSpPr>
        <p:spPr>
          <a:xfrm>
            <a:off x="882775" y="2172100"/>
            <a:ext cx="4150800" cy="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2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48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Title slide geometric (TUD)">
  <p:cSld name="7 Title slide geometric (TUD)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3151993" y="2563831"/>
            <a:ext cx="9050720" cy="4317955"/>
          </a:xfrm>
          <a:custGeom>
            <a:avLst/>
            <a:gdLst/>
            <a:ahLst/>
            <a:cxnLst/>
            <a:rect l="l" t="t" r="r" b="b"/>
            <a:pathLst>
              <a:path w="8344852" h="3981196" extrusionOk="0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-2" y="3692352"/>
            <a:ext cx="9555747" cy="3185709"/>
          </a:xfrm>
          <a:custGeom>
            <a:avLst/>
            <a:gdLst/>
            <a:ahLst/>
            <a:cxnLst/>
            <a:rect l="l" t="t" r="r" b="b"/>
            <a:pathLst>
              <a:path w="8810492" h="2937256" extrusionOk="0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/>
          <p:nvPr/>
        </p:nvSpPr>
        <p:spPr>
          <a:xfrm>
            <a:off x="-1" y="2296116"/>
            <a:ext cx="6020777" cy="4581947"/>
          </a:xfrm>
          <a:custGeom>
            <a:avLst/>
            <a:gdLst/>
            <a:ahLst/>
            <a:cxnLst/>
            <a:rect l="l" t="t" r="r" b="b"/>
            <a:pathLst>
              <a:path w="5551215" h="4224599" extrusionOk="0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3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51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e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0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4713" y="1481137"/>
            <a:ext cx="10580687" cy="436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–"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1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—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–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157720" y="6306444"/>
            <a:ext cx="7048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b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  <a:fld id="{00000000-1234-1234-1234-123412341234}" type="slidenum"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600"/>
                <a:buFont typeface="Open Sans"/>
                <a:buNone/>
              </a:pPr>
              <a:t>‹#›</a:t>
            </a:fld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None/>
            </a:pPr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04867" y="6334048"/>
            <a:ext cx="1116184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3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2814" y="6333794"/>
            <a:ext cx="887053" cy="31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11" y="6187738"/>
            <a:ext cx="1262851" cy="6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3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8119" y="6329439"/>
            <a:ext cx="979013" cy="32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2477771" y="6320220"/>
            <a:ext cx="44850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Title of presentation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EKFZ for Digital Health // Last Name, First Name of the speaker</a:t>
            </a:r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Location or occasion of the presentation // Date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5489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706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44">
          <p15:clr>
            <a:srgbClr val="F26B43"/>
          </p15:clr>
        </p15:guide>
        <p15:guide id="2" pos="840">
          <p15:clr>
            <a:srgbClr val="F26B43"/>
          </p15:clr>
        </p15:guide>
        <p15:guide id="3" pos="1257">
          <p15:clr>
            <a:srgbClr val="F26B43"/>
          </p15:clr>
        </p15:guide>
        <p15:guide id="4" pos="1167">
          <p15:clr>
            <a:srgbClr val="F26B43"/>
          </p15:clr>
        </p15:guide>
        <p15:guide id="5" pos="1689">
          <p15:clr>
            <a:srgbClr val="F26B43"/>
          </p15:clr>
        </p15:guide>
        <p15:guide id="6" pos="1596">
          <p15:clr>
            <a:srgbClr val="F26B43"/>
          </p15:clr>
        </p15:guide>
        <p15:guide id="7" pos="2868">
          <p15:clr>
            <a:srgbClr val="F26B43"/>
          </p15:clr>
        </p15:guide>
        <p15:guide id="8" pos="2961">
          <p15:clr>
            <a:srgbClr val="F26B43"/>
          </p15:clr>
        </p15:guide>
        <p15:guide id="9" pos="3288">
          <p15:clr>
            <a:srgbClr val="F26B43"/>
          </p15:clr>
        </p15:guide>
        <p15:guide id="10" pos="3381">
          <p15:clr>
            <a:srgbClr val="F26B43"/>
          </p15:clr>
        </p15:guide>
        <p15:guide id="11" pos="5091">
          <p15:clr>
            <a:srgbClr val="F26B43"/>
          </p15:clr>
        </p15:guide>
        <p15:guide id="12" pos="4992">
          <p15:clr>
            <a:srgbClr val="F26B43"/>
          </p15:clr>
        </p15:guide>
        <p15:guide id="13" pos="3720">
          <p15:clr>
            <a:srgbClr val="F26B43"/>
          </p15:clr>
        </p15:guide>
        <p15:guide id="14" pos="3813">
          <p15:clr>
            <a:srgbClr val="F26B43"/>
          </p15:clr>
        </p15:guide>
        <p15:guide id="15" orient="horz" pos="403">
          <p15:clr>
            <a:srgbClr val="F26B43"/>
          </p15:clr>
        </p15:guide>
        <p15:guide id="16" pos="413">
          <p15:clr>
            <a:srgbClr val="F26B43"/>
          </p15:clr>
        </p15:guide>
        <p15:guide id="17" pos="4564">
          <p15:clr>
            <a:srgbClr val="F26B43"/>
          </p15:clr>
        </p15:guide>
        <p15:guide id="18" pos="4662">
          <p15:clr>
            <a:srgbClr val="F26B43"/>
          </p15:clr>
        </p15:guide>
        <p15:guide id="19" pos="2019">
          <p15:clr>
            <a:srgbClr val="F26B43"/>
          </p15:clr>
        </p15:guide>
        <p15:guide id="20" pos="2106">
          <p15:clr>
            <a:srgbClr val="F26B43"/>
          </p15:clr>
        </p15:guide>
        <p15:guide id="21" pos="2445">
          <p15:clr>
            <a:srgbClr val="F26B43"/>
          </p15:clr>
        </p15:guide>
        <p15:guide id="22" pos="2535">
          <p15:clr>
            <a:srgbClr val="F26B43"/>
          </p15:clr>
        </p15:guide>
        <p15:guide id="23" pos="4140">
          <p15:clr>
            <a:srgbClr val="F26B43"/>
          </p15:clr>
        </p15:guide>
        <p15:guide id="24" orient="horz" pos="700">
          <p15:clr>
            <a:srgbClr val="F26B43"/>
          </p15:clr>
        </p15:guide>
        <p15:guide id="25" orient="horz" pos="569">
          <p15:clr>
            <a:srgbClr val="F26B43"/>
          </p15:clr>
        </p15:guide>
        <p15:guide id="26" orient="horz" pos="163">
          <p15:clr>
            <a:srgbClr val="F26B43"/>
          </p15:clr>
        </p15:guide>
        <p15:guide id="27" orient="horz" pos="2760">
          <p15:clr>
            <a:srgbClr val="F26B43"/>
          </p15:clr>
        </p15:guide>
        <p15:guide id="28" orient="horz" pos="2896">
          <p15:clr>
            <a:srgbClr val="F26B43"/>
          </p15:clr>
        </p15:guide>
        <p15:guide id="29" orient="horz" pos="1597">
          <p15:clr>
            <a:srgbClr val="F26B43"/>
          </p15:clr>
        </p15:guide>
        <p15:guide id="30" pos="4236">
          <p15:clr>
            <a:srgbClr val="F26B43"/>
          </p15:clr>
        </p15:guide>
        <p15:guide id="31" orient="horz" pos="487">
          <p15:clr>
            <a:srgbClr val="F26B43"/>
          </p15:clr>
        </p15:guide>
        <p15:guide id="32" pos="5412">
          <p15:clr>
            <a:srgbClr val="F26B43"/>
          </p15:clr>
        </p15:guide>
        <p15:guide id="33" orient="horz" pos="2991">
          <p15:clr>
            <a:srgbClr val="F26B43"/>
          </p15:clr>
        </p15:guide>
        <p15:guide id="34" orient="horz" pos="3147">
          <p15:clr>
            <a:srgbClr val="F26B43"/>
          </p15:clr>
        </p15:guide>
        <p15:guide id="35" pos="239">
          <p15:clr>
            <a:srgbClr val="F26B43"/>
          </p15:clr>
        </p15:guide>
        <p15:guide id="36" orient="horz" pos="308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Python Basics</a:t>
            </a:r>
          </a:p>
        </p:txBody>
      </p:sp>
    </p:spTree>
    <p:extLst>
      <p:ext uri="{BB962C8B-B14F-4D97-AF65-F5344CB8AC3E}">
        <p14:creationId xmlns:p14="http://schemas.microsoft.com/office/powerpoint/2010/main" val="120196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rrison.ai/news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jpe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0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305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648441"/>
            <a:ext cx="10961474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27879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Application of Deep Learning in Medical Imaging (Radiology)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E458E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E458E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SPEAKERS: Leo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Misera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Asie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Rabasco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64569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64569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61D135-2D2D-C44C-B00B-950DF1C5EBA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</a:t>
            </a:r>
            <a:r>
              <a:rPr lang="en-US" sz="2800" dirty="0" err="1"/>
              <a:t>projectional</a:t>
            </a:r>
            <a:r>
              <a:rPr lang="en-US" sz="2800" dirty="0"/>
              <a:t> radiography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A8E14D-BB31-4B49-AF7F-1E134CD56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42" y="1998603"/>
            <a:ext cx="4298584" cy="28607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9AF60A-32A8-954B-B5C7-F8FC080F5196}"/>
              </a:ext>
            </a:extLst>
          </p:cNvPr>
          <p:cNvSpPr/>
          <p:nvPr/>
        </p:nvSpPr>
        <p:spPr>
          <a:xfrm>
            <a:off x="5266419" y="2309056"/>
            <a:ext cx="3147415" cy="163685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chemeClr val="bg1"/>
                </a:solidFill>
              </a:rPr>
              <a:t>X-rays are ionising sources of radiation.</a:t>
            </a:r>
          </a:p>
          <a:p>
            <a:r>
              <a:rPr lang="en-DE" sz="1600" b="1" dirty="0">
                <a:solidFill>
                  <a:schemeClr val="bg1"/>
                </a:solidFill>
              </a:rPr>
              <a:t>Small</a:t>
            </a:r>
            <a:r>
              <a:rPr lang="en-DE" sz="1600" dirty="0">
                <a:solidFill>
                  <a:schemeClr val="bg1"/>
                </a:solidFill>
              </a:rPr>
              <a:t> doses used to produce 2D images of body structures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6110FA-BAA3-3248-B43D-71C0E83B5FA0}"/>
              </a:ext>
            </a:extLst>
          </p:cNvPr>
          <p:cNvSpPr/>
          <p:nvPr/>
        </p:nvSpPr>
        <p:spPr>
          <a:xfrm>
            <a:off x="8659752" y="2225930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Contrast can be limited due to overlapping of structures in one single 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CCA9AB-D7AA-D644-8729-D06697322FA4}"/>
              </a:ext>
            </a:extLst>
          </p:cNvPr>
          <p:cNvSpPr/>
          <p:nvPr/>
        </p:nvSpPr>
        <p:spPr>
          <a:xfrm>
            <a:off x="8659752" y="4218868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Oldest and most used form of medical imaging</a:t>
            </a:r>
            <a:r>
              <a:rPr lang="en-DE" sz="1600" baseline="30000" dirty="0"/>
              <a:t>  </a:t>
            </a:r>
            <a:endParaRPr lang="en-DE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1D94-4126-D543-ABB3-16A62282A48D}"/>
              </a:ext>
            </a:extLst>
          </p:cNvPr>
          <p:cNvSpPr/>
          <p:nvPr/>
        </p:nvSpPr>
        <p:spPr>
          <a:xfrm>
            <a:off x="5266420" y="4218868"/>
            <a:ext cx="314741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Radiography is used to diagnose broken bones, foreign objects in soft tissue or screen for infections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61E7F-E2FC-E94B-A402-5A77E3A23617}"/>
              </a:ext>
            </a:extLst>
          </p:cNvPr>
          <p:cNvSpPr/>
          <p:nvPr/>
        </p:nvSpPr>
        <p:spPr>
          <a:xfrm>
            <a:off x="4931129" y="187783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7EDCBB-8858-4B41-853E-2600E56A75D1}"/>
              </a:ext>
            </a:extLst>
          </p:cNvPr>
          <p:cNvSpPr/>
          <p:nvPr/>
        </p:nvSpPr>
        <p:spPr>
          <a:xfrm>
            <a:off x="4912662" y="3988922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5EE386-DBBB-A743-97B7-CFD858AFD4DD}"/>
              </a:ext>
            </a:extLst>
          </p:cNvPr>
          <p:cNvSpPr/>
          <p:nvPr/>
        </p:nvSpPr>
        <p:spPr>
          <a:xfrm>
            <a:off x="8464533" y="396987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41CD94-CAE2-6B4C-9898-D474D6869C48}"/>
              </a:ext>
            </a:extLst>
          </p:cNvPr>
          <p:cNvSpPr/>
          <p:nvPr/>
        </p:nvSpPr>
        <p:spPr>
          <a:xfrm>
            <a:off x="8464533" y="1899675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F594AC-CF27-D04D-A095-0A16717758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839" y="1948242"/>
            <a:ext cx="560096" cy="560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52E27B-C58A-E747-B13D-EE059BD9B3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737" y="3993824"/>
            <a:ext cx="689049" cy="689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8467B-9D98-B84A-AC44-55F6DE2837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883" y="1933715"/>
            <a:ext cx="630816" cy="630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10D473-E656-574F-969E-8629397E08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9471" y="4029149"/>
            <a:ext cx="577639" cy="5776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6D7858-D50E-1647-AA5F-69AB415BE123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1740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</a:t>
            </a:r>
            <a:r>
              <a:rPr lang="en-US" sz="2800" dirty="0" err="1"/>
              <a:t>computerised</a:t>
            </a:r>
            <a:r>
              <a:rPr lang="en-US" sz="2800" dirty="0"/>
              <a:t> tomography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66FBFE-D871-BE4F-BE47-7F741149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4" y="857572"/>
            <a:ext cx="3628415" cy="47805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FAEF2-8AE8-C04A-AF59-5C06B59E25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422" y="1483648"/>
            <a:ext cx="3189074" cy="23751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E6F1DD-BD57-5E4B-B37B-E88601BE08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13" y="1829327"/>
            <a:ext cx="3438172" cy="2471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062377-BAF0-C34B-9A54-B983761CD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3554" y="2073640"/>
            <a:ext cx="3253534" cy="25409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4B55E00-B004-6A4E-9FBE-8EDE9C853F3F}"/>
              </a:ext>
            </a:extLst>
          </p:cNvPr>
          <p:cNvSpPr/>
          <p:nvPr/>
        </p:nvSpPr>
        <p:spPr>
          <a:xfrm>
            <a:off x="5264294" y="2325605"/>
            <a:ext cx="3147415" cy="16368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chemeClr val="bg1"/>
                </a:solidFill>
              </a:rPr>
              <a:t>More radiation than X-rays, but allows for 3D scanning of the body/area of interest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AB7DD0-17D2-6243-B450-C5C5FFC78FEC}"/>
              </a:ext>
            </a:extLst>
          </p:cNvPr>
          <p:cNvSpPr/>
          <p:nvPr/>
        </p:nvSpPr>
        <p:spPr>
          <a:xfrm>
            <a:off x="8657627" y="2242479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/>
              <a:t>Contrast is used intravenously to highlight different parts of the anatomy in real 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00F4D4-CB1A-4E42-8E44-D44C1735D6FA}"/>
              </a:ext>
            </a:extLst>
          </p:cNvPr>
          <p:cNvSpPr/>
          <p:nvPr/>
        </p:nvSpPr>
        <p:spPr>
          <a:xfrm>
            <a:off x="8657627" y="4235417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/>
              <a:t>CT units have physical meaning, related to the attenuation of water.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85BCA2-9964-2841-982F-B20163DB0298}"/>
              </a:ext>
            </a:extLst>
          </p:cNvPr>
          <p:cNvSpPr/>
          <p:nvPr/>
        </p:nvSpPr>
        <p:spPr>
          <a:xfrm>
            <a:off x="5264295" y="4235417"/>
            <a:ext cx="314741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Allows for locating lesions within the body, assess sizes and make first impressions on a diagnosis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9DCE68-055E-7247-8E64-A363905ABBFE}"/>
              </a:ext>
            </a:extLst>
          </p:cNvPr>
          <p:cNvSpPr/>
          <p:nvPr/>
        </p:nvSpPr>
        <p:spPr>
          <a:xfrm>
            <a:off x="4929004" y="1894383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11F8F8-7BB1-5841-AA0C-D90924DCFEEA}"/>
              </a:ext>
            </a:extLst>
          </p:cNvPr>
          <p:cNvSpPr/>
          <p:nvPr/>
        </p:nvSpPr>
        <p:spPr>
          <a:xfrm>
            <a:off x="4910537" y="4005471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1270F8-3900-744A-A3E8-F55D2DCEBE48}"/>
              </a:ext>
            </a:extLst>
          </p:cNvPr>
          <p:cNvSpPr/>
          <p:nvPr/>
        </p:nvSpPr>
        <p:spPr>
          <a:xfrm>
            <a:off x="8462408" y="3986423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6DADE5C-C9CE-9A44-8347-4FE15AF84FDA}"/>
              </a:ext>
            </a:extLst>
          </p:cNvPr>
          <p:cNvSpPr/>
          <p:nvPr/>
        </p:nvSpPr>
        <p:spPr>
          <a:xfrm>
            <a:off x="8462408" y="191622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5A5545B-393B-C843-B7E1-693FDCC2A06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714" y="1964791"/>
            <a:ext cx="560096" cy="5600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A9F13FD-F5B5-8E41-A3A0-D4BDA109E46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612" y="4010373"/>
            <a:ext cx="689049" cy="6890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A82C63-72FB-A248-A9F5-ABC29792A0F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0758" y="1950264"/>
            <a:ext cx="630816" cy="6308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0ED0E3D-ED15-E448-9380-3F5E32BCC54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46" y="4045698"/>
            <a:ext cx="577639" cy="577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C7317F-DDB9-F043-A379-6DC0CFCAAB8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5954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magnetic resonance imaging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36BE35-356F-2145-BEAB-C8664A842943}"/>
              </a:ext>
            </a:extLst>
          </p:cNvPr>
          <p:cNvSpPr/>
          <p:nvPr/>
        </p:nvSpPr>
        <p:spPr>
          <a:xfrm>
            <a:off x="941079" y="1759697"/>
            <a:ext cx="2554287" cy="2529584"/>
          </a:xfrm>
          <a:prstGeom prst="rect">
            <a:avLst/>
          </a:prstGeom>
          <a:solidFill>
            <a:srgbClr val="B79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635B78-AD1D-6E41-A68B-A6AC3697E4E6}"/>
              </a:ext>
            </a:extLst>
          </p:cNvPr>
          <p:cNvSpPr/>
          <p:nvPr/>
        </p:nvSpPr>
        <p:spPr>
          <a:xfrm>
            <a:off x="1271730" y="2371820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529A9D-007E-4C44-9233-F9C2F93BBA89}"/>
              </a:ext>
            </a:extLst>
          </p:cNvPr>
          <p:cNvSpPr/>
          <p:nvPr/>
        </p:nvSpPr>
        <p:spPr>
          <a:xfrm>
            <a:off x="2218222" y="2045421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91AE37-AFDB-DA4A-A917-5E2302DB0AAF}"/>
              </a:ext>
            </a:extLst>
          </p:cNvPr>
          <p:cNvSpPr/>
          <p:nvPr/>
        </p:nvSpPr>
        <p:spPr>
          <a:xfrm>
            <a:off x="1807168" y="2567758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279D54-B44B-D34F-95A7-4AEAEC15D238}"/>
              </a:ext>
            </a:extLst>
          </p:cNvPr>
          <p:cNvSpPr/>
          <p:nvPr/>
        </p:nvSpPr>
        <p:spPr>
          <a:xfrm>
            <a:off x="1476517" y="3267266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21C24C-CB0D-1848-97AD-A0A3F4FA6899}"/>
              </a:ext>
            </a:extLst>
          </p:cNvPr>
          <p:cNvSpPr/>
          <p:nvPr/>
        </p:nvSpPr>
        <p:spPr>
          <a:xfrm>
            <a:off x="2556017" y="3018272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07C81BF-9747-1C49-9733-410032129C76}"/>
              </a:ext>
            </a:extLst>
          </p:cNvPr>
          <p:cNvSpPr/>
          <p:nvPr/>
        </p:nvSpPr>
        <p:spPr>
          <a:xfrm>
            <a:off x="2117314" y="3544261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3E424C-1CFA-9746-8201-0C830C1164C1}"/>
              </a:ext>
            </a:extLst>
          </p:cNvPr>
          <p:cNvSpPr/>
          <p:nvPr/>
        </p:nvSpPr>
        <p:spPr>
          <a:xfrm>
            <a:off x="2981577" y="3667220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4CF35C-3727-A142-A286-2B0DB06BC22A}"/>
              </a:ext>
            </a:extLst>
          </p:cNvPr>
          <p:cNvSpPr/>
          <p:nvPr/>
        </p:nvSpPr>
        <p:spPr>
          <a:xfrm>
            <a:off x="2879183" y="2296343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D598DE-EDE7-2A4F-85EC-73C2491C73DB}"/>
              </a:ext>
            </a:extLst>
          </p:cNvPr>
          <p:cNvCxnSpPr>
            <a:cxnSpLocks/>
          </p:cNvCxnSpPr>
          <p:nvPr/>
        </p:nvCxnSpPr>
        <p:spPr>
          <a:xfrm flipV="1">
            <a:off x="1476517" y="147262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1878B2-663D-594A-BF31-A1A6F95103B8}"/>
              </a:ext>
            </a:extLst>
          </p:cNvPr>
          <p:cNvCxnSpPr>
            <a:cxnSpLocks/>
          </p:cNvCxnSpPr>
          <p:nvPr/>
        </p:nvCxnSpPr>
        <p:spPr>
          <a:xfrm flipV="1">
            <a:off x="1807168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C9E43-259D-C442-9137-1513EB7AE2A6}"/>
              </a:ext>
            </a:extLst>
          </p:cNvPr>
          <p:cNvCxnSpPr>
            <a:cxnSpLocks/>
          </p:cNvCxnSpPr>
          <p:nvPr/>
        </p:nvCxnSpPr>
        <p:spPr>
          <a:xfrm flipV="1">
            <a:off x="2130465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356607-B512-7044-8A1F-5875EB4ABF9A}"/>
              </a:ext>
            </a:extLst>
          </p:cNvPr>
          <p:cNvCxnSpPr>
            <a:cxnSpLocks/>
          </p:cNvCxnSpPr>
          <p:nvPr/>
        </p:nvCxnSpPr>
        <p:spPr>
          <a:xfrm flipV="1">
            <a:off x="2429257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89D89E-E4D2-624B-972E-194B372313A7}"/>
              </a:ext>
            </a:extLst>
          </p:cNvPr>
          <p:cNvCxnSpPr>
            <a:cxnSpLocks/>
          </p:cNvCxnSpPr>
          <p:nvPr/>
        </p:nvCxnSpPr>
        <p:spPr>
          <a:xfrm flipV="1">
            <a:off x="2760804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9A4882E-EA65-C148-906D-E6CE04BAA651}"/>
              </a:ext>
            </a:extLst>
          </p:cNvPr>
          <p:cNvCxnSpPr>
            <a:cxnSpLocks/>
          </p:cNvCxnSpPr>
          <p:nvPr/>
        </p:nvCxnSpPr>
        <p:spPr>
          <a:xfrm flipV="1">
            <a:off x="3083970" y="1508437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49B9EB-EC3D-1B4D-8F8D-F90094BD412B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374124" y="2045422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B8F4FAC-247E-0C49-A55D-EE07D0F2BF7F}"/>
              </a:ext>
            </a:extLst>
          </p:cNvPr>
          <p:cNvCxnSpPr>
            <a:cxnSpLocks/>
          </p:cNvCxnSpPr>
          <p:nvPr/>
        </p:nvCxnSpPr>
        <p:spPr>
          <a:xfrm flipV="1">
            <a:off x="1909561" y="2208621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A86B35D-420E-2F44-9113-D149F671C458}"/>
              </a:ext>
            </a:extLst>
          </p:cNvPr>
          <p:cNvCxnSpPr>
            <a:cxnSpLocks/>
          </p:cNvCxnSpPr>
          <p:nvPr/>
        </p:nvCxnSpPr>
        <p:spPr>
          <a:xfrm flipV="1">
            <a:off x="1578910" y="2921504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543FF2-4A9C-AE4C-B5F5-2DA5BC58E799}"/>
              </a:ext>
            </a:extLst>
          </p:cNvPr>
          <p:cNvCxnSpPr>
            <a:cxnSpLocks/>
          </p:cNvCxnSpPr>
          <p:nvPr/>
        </p:nvCxnSpPr>
        <p:spPr>
          <a:xfrm flipV="1">
            <a:off x="2218222" y="3202036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BEDCEDD-8E8D-F547-9891-A11B985606B7}"/>
              </a:ext>
            </a:extLst>
          </p:cNvPr>
          <p:cNvCxnSpPr>
            <a:cxnSpLocks/>
          </p:cNvCxnSpPr>
          <p:nvPr/>
        </p:nvCxnSpPr>
        <p:spPr>
          <a:xfrm flipV="1">
            <a:off x="2308708" y="1677003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41D87E3-A7A4-7E47-8C9A-14EFA39D7581}"/>
              </a:ext>
            </a:extLst>
          </p:cNvPr>
          <p:cNvCxnSpPr>
            <a:cxnSpLocks/>
          </p:cNvCxnSpPr>
          <p:nvPr/>
        </p:nvCxnSpPr>
        <p:spPr>
          <a:xfrm flipV="1">
            <a:off x="2627001" y="2665727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0BC652-CD39-A34D-B876-DD009CA30850}"/>
              </a:ext>
            </a:extLst>
          </p:cNvPr>
          <p:cNvCxnSpPr>
            <a:cxnSpLocks/>
          </p:cNvCxnSpPr>
          <p:nvPr/>
        </p:nvCxnSpPr>
        <p:spPr>
          <a:xfrm flipV="1">
            <a:off x="2981576" y="1969945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6261E2-7B1A-5A46-962E-5268911D3D52}"/>
              </a:ext>
            </a:extLst>
          </p:cNvPr>
          <p:cNvCxnSpPr>
            <a:cxnSpLocks/>
          </p:cNvCxnSpPr>
          <p:nvPr/>
        </p:nvCxnSpPr>
        <p:spPr>
          <a:xfrm flipV="1">
            <a:off x="3077729" y="3365235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86DB9C7A-EF87-1F46-B90B-C3A00B192B83}"/>
              </a:ext>
            </a:extLst>
          </p:cNvPr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439" y="4048697"/>
            <a:ext cx="1215810" cy="1735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C78E88-8DD4-CF41-A0D7-64E2E545D42A}"/>
                  </a:ext>
                </a:extLst>
              </p:cNvPr>
              <p:cNvSpPr txBox="1"/>
              <p:nvPr/>
            </p:nvSpPr>
            <p:spPr>
              <a:xfrm>
                <a:off x="2080624" y="1103535"/>
                <a:ext cx="456168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b="1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kern="0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DE" b="1" kern="0" baseline="-25000" dirty="0"/>
                  <a:t>0</a:t>
                </a:r>
                <a:endParaRPr lang="en-DE" b="1" kern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C78E88-8DD4-CF41-A0D7-64E2E545D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24" y="1103535"/>
                <a:ext cx="456168" cy="402931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C27F45F-98DD-B84A-A664-6A4D4BDBB4CF}"/>
              </a:ext>
            </a:extLst>
          </p:cNvPr>
          <p:cNvGrpSpPr/>
          <p:nvPr/>
        </p:nvGrpSpPr>
        <p:grpSpPr>
          <a:xfrm>
            <a:off x="-89852" y="2826617"/>
            <a:ext cx="1186099" cy="705397"/>
            <a:chOff x="-30686" y="2418484"/>
            <a:chExt cx="1186099" cy="705397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DD193AB-156A-5949-A62D-263B9D72EDCA}"/>
                </a:ext>
              </a:extLst>
            </p:cNvPr>
            <p:cNvSpPr/>
            <p:nvPr/>
          </p:nvSpPr>
          <p:spPr>
            <a:xfrm>
              <a:off x="238892" y="2418484"/>
              <a:ext cx="749300" cy="279466"/>
            </a:xfrm>
            <a:custGeom>
              <a:avLst/>
              <a:gdLst>
                <a:gd name="connsiteX0" fmla="*/ 0 w 749300"/>
                <a:gd name="connsiteY0" fmla="*/ 279412 h 279466"/>
                <a:gd name="connsiteX1" fmla="*/ 88900 w 749300"/>
                <a:gd name="connsiteY1" fmla="*/ 12 h 279466"/>
                <a:gd name="connsiteX2" fmla="*/ 190500 w 749300"/>
                <a:gd name="connsiteY2" fmla="*/ 266712 h 279466"/>
                <a:gd name="connsiteX3" fmla="*/ 279400 w 749300"/>
                <a:gd name="connsiteY3" fmla="*/ 12712 h 279466"/>
                <a:gd name="connsiteX4" fmla="*/ 393700 w 749300"/>
                <a:gd name="connsiteY4" fmla="*/ 279412 h 279466"/>
                <a:gd name="connsiteX5" fmla="*/ 495300 w 749300"/>
                <a:gd name="connsiteY5" fmla="*/ 38112 h 279466"/>
                <a:gd name="connsiteX6" fmla="*/ 584200 w 749300"/>
                <a:gd name="connsiteY6" fmla="*/ 279412 h 279466"/>
                <a:gd name="connsiteX7" fmla="*/ 660400 w 749300"/>
                <a:gd name="connsiteY7" fmla="*/ 12712 h 279466"/>
                <a:gd name="connsiteX8" fmla="*/ 749300 w 749300"/>
                <a:gd name="connsiteY8" fmla="*/ 279412 h 27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9300" h="279466">
                  <a:moveTo>
                    <a:pt x="0" y="279412"/>
                  </a:moveTo>
                  <a:cubicBezTo>
                    <a:pt x="28575" y="140770"/>
                    <a:pt x="57150" y="2129"/>
                    <a:pt x="88900" y="12"/>
                  </a:cubicBezTo>
                  <a:cubicBezTo>
                    <a:pt x="120650" y="-2105"/>
                    <a:pt x="158750" y="264595"/>
                    <a:pt x="190500" y="266712"/>
                  </a:cubicBezTo>
                  <a:cubicBezTo>
                    <a:pt x="222250" y="268829"/>
                    <a:pt x="245533" y="10595"/>
                    <a:pt x="279400" y="12712"/>
                  </a:cubicBezTo>
                  <a:cubicBezTo>
                    <a:pt x="313267" y="14829"/>
                    <a:pt x="357717" y="275179"/>
                    <a:pt x="393700" y="279412"/>
                  </a:cubicBezTo>
                  <a:cubicBezTo>
                    <a:pt x="429683" y="283645"/>
                    <a:pt x="463550" y="38112"/>
                    <a:pt x="495300" y="38112"/>
                  </a:cubicBezTo>
                  <a:cubicBezTo>
                    <a:pt x="527050" y="38112"/>
                    <a:pt x="556683" y="283645"/>
                    <a:pt x="584200" y="279412"/>
                  </a:cubicBezTo>
                  <a:cubicBezTo>
                    <a:pt x="611717" y="275179"/>
                    <a:pt x="632883" y="12712"/>
                    <a:pt x="660400" y="12712"/>
                  </a:cubicBezTo>
                  <a:cubicBezTo>
                    <a:pt x="687917" y="12712"/>
                    <a:pt x="718608" y="146062"/>
                    <a:pt x="749300" y="2794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BF85CB-46A2-BD41-AB20-F276DB801425}"/>
                </a:ext>
              </a:extLst>
            </p:cNvPr>
            <p:cNvSpPr txBox="1"/>
            <p:nvPr/>
          </p:nvSpPr>
          <p:spPr>
            <a:xfrm>
              <a:off x="-30686" y="2754549"/>
              <a:ext cx="1186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b="1" kern="0" dirty="0"/>
                <a:t>RF pulse</a:t>
              </a:r>
              <a:r>
                <a:rPr lang="en-DE" b="1" kern="0" baseline="-25000" dirty="0"/>
                <a:t> </a:t>
              </a:r>
              <a:endParaRPr lang="en-DE" b="1" kern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A8A8522-47BC-F948-8B10-1C67C32E0AF0}"/>
              </a:ext>
            </a:extLst>
          </p:cNvPr>
          <p:cNvGrpSpPr/>
          <p:nvPr/>
        </p:nvGrpSpPr>
        <p:grpSpPr>
          <a:xfrm>
            <a:off x="5126020" y="1737856"/>
            <a:ext cx="6760454" cy="3993188"/>
            <a:chOff x="5126020" y="1737856"/>
            <a:chExt cx="6760454" cy="399318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2A960B-7756-B64D-BAD8-E45844AE98C7}"/>
                </a:ext>
              </a:extLst>
            </p:cNvPr>
            <p:cNvSpPr/>
            <p:nvPr/>
          </p:nvSpPr>
          <p:spPr>
            <a:xfrm>
              <a:off x="5479777" y="2169078"/>
              <a:ext cx="3147415" cy="16368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>
                  <a:solidFill>
                    <a:schemeClr val="bg1"/>
                  </a:solidFill>
                </a:rPr>
                <a:t>MRI does not produce ionizing radiation, it is based on nuclear magnetic resonance from hydrogen nuclei (protons)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85041F-333E-B547-A690-208D8B04FC0D}"/>
                </a:ext>
              </a:extLst>
            </p:cNvPr>
            <p:cNvSpPr/>
            <p:nvPr/>
          </p:nvSpPr>
          <p:spPr>
            <a:xfrm>
              <a:off x="8873110" y="2085952"/>
              <a:ext cx="301336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600" dirty="0"/>
            </a:p>
            <a:p>
              <a:r>
                <a:rPr lang="en-DE" sz="1600" dirty="0"/>
                <a:t>M</a:t>
              </a:r>
              <a:r>
                <a:rPr lang="en-GB" sz="1600" dirty="0"/>
                <a:t>RI is very very diverse. Sequences use different resonance aspects, highlighting different phenomena</a:t>
              </a:r>
              <a:endParaRPr lang="en-DE" sz="16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C977875-1AE3-C043-81F8-13714449F238}"/>
                </a:ext>
              </a:extLst>
            </p:cNvPr>
            <p:cNvSpPr/>
            <p:nvPr/>
          </p:nvSpPr>
          <p:spPr>
            <a:xfrm>
              <a:off x="8873110" y="4078890"/>
              <a:ext cx="301336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/>
                <a:t>MRI units are dimensionless and can vary from person to person for the same exam.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1B1E307-F9C0-8F44-9156-281BCB2010B8}"/>
                </a:ext>
              </a:extLst>
            </p:cNvPr>
            <p:cNvSpPr/>
            <p:nvPr/>
          </p:nvSpPr>
          <p:spPr>
            <a:xfrm>
              <a:off x="5479778" y="4078890"/>
              <a:ext cx="314741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/>
                <a:t>MRIs are better at contrast resolution than CTs but lower at spatial resolution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04945A5-95C8-084F-B4D5-B7617EB90152}"/>
                </a:ext>
              </a:extLst>
            </p:cNvPr>
            <p:cNvSpPr/>
            <p:nvPr/>
          </p:nvSpPr>
          <p:spPr>
            <a:xfrm>
              <a:off x="5144487" y="1737856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5BF5FDF-4745-AE40-B80D-D1E39B849313}"/>
                </a:ext>
              </a:extLst>
            </p:cNvPr>
            <p:cNvSpPr/>
            <p:nvPr/>
          </p:nvSpPr>
          <p:spPr>
            <a:xfrm>
              <a:off x="5126020" y="3848944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03F7E53-53C8-E546-9379-748CF096C6EE}"/>
                </a:ext>
              </a:extLst>
            </p:cNvPr>
            <p:cNvSpPr/>
            <p:nvPr/>
          </p:nvSpPr>
          <p:spPr>
            <a:xfrm>
              <a:off x="8677891" y="3829896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D18744A-6BBB-F440-B340-4FDFF7C73E99}"/>
                </a:ext>
              </a:extLst>
            </p:cNvPr>
            <p:cNvSpPr/>
            <p:nvPr/>
          </p:nvSpPr>
          <p:spPr>
            <a:xfrm>
              <a:off x="8677891" y="1759697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99AF4FD-78B1-194C-B0F9-F3122A80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8197" y="1808264"/>
              <a:ext cx="560096" cy="56009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7381879-801B-6945-AC8F-CC1890CF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4095" y="3853846"/>
              <a:ext cx="689049" cy="68904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94FAC8-2E79-4E45-8676-7B23A3B5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6241" y="1793737"/>
              <a:ext cx="630816" cy="630816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3602649-D6E9-6947-9DC8-E9CDB249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2829" y="3889171"/>
              <a:ext cx="577639" cy="577639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320C436-E80F-0E4C-A55E-235ABB4B56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76447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magnetic resonance imaging</a:t>
            </a:r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25F4A5F-F610-3247-89A8-E52CCD69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27" y="1001334"/>
            <a:ext cx="2085049" cy="20850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B7864FE-B660-4145-9E59-56C31815B7B2}"/>
              </a:ext>
            </a:extLst>
          </p:cNvPr>
          <p:cNvSpPr txBox="1"/>
          <p:nvPr/>
        </p:nvSpPr>
        <p:spPr>
          <a:xfrm>
            <a:off x="1397658" y="3194685"/>
            <a:ext cx="1707986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002060"/>
                </a:solidFill>
              </a:rPr>
              <a:t>T1-weighted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7243A42-596D-E446-85A0-BD56B645930E}"/>
              </a:ext>
            </a:extLst>
          </p:cNvPr>
          <p:cNvGrpSpPr/>
          <p:nvPr/>
        </p:nvGrpSpPr>
        <p:grpSpPr>
          <a:xfrm>
            <a:off x="4777518" y="1008506"/>
            <a:ext cx="2085049" cy="2553927"/>
            <a:chOff x="4920737" y="738059"/>
            <a:chExt cx="2085049" cy="255392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6A122A5-6A56-E246-83EA-F7FCE754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0737" y="738059"/>
              <a:ext cx="2085049" cy="2085049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C9D34D-09F6-D645-99EC-5C57B56471A8}"/>
                </a:ext>
              </a:extLst>
            </p:cNvPr>
            <p:cNvSpPr txBox="1"/>
            <p:nvPr/>
          </p:nvSpPr>
          <p:spPr>
            <a:xfrm>
              <a:off x="5110454" y="2924238"/>
              <a:ext cx="1707986" cy="36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T2-weighted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952192-F7F9-4D43-8AC0-6D37F6ED3D0F}"/>
              </a:ext>
            </a:extLst>
          </p:cNvPr>
          <p:cNvGrpSpPr/>
          <p:nvPr/>
        </p:nvGrpSpPr>
        <p:grpSpPr>
          <a:xfrm>
            <a:off x="8706431" y="1008506"/>
            <a:ext cx="2085049" cy="2553927"/>
            <a:chOff x="8849650" y="738059"/>
            <a:chExt cx="2085049" cy="2553927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63A94D9-7A20-B642-AAD2-2AC94962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9650" y="738059"/>
              <a:ext cx="2085049" cy="208504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0B1F71-C849-2C41-B3F5-39E9B25A4E46}"/>
                </a:ext>
              </a:extLst>
            </p:cNvPr>
            <p:cNvSpPr txBox="1"/>
            <p:nvPr/>
          </p:nvSpPr>
          <p:spPr>
            <a:xfrm>
              <a:off x="9119237" y="2924238"/>
              <a:ext cx="1707986" cy="36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FLAIR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436367D-EA34-B14C-B7C0-E7FEAA5E86D6}"/>
              </a:ext>
            </a:extLst>
          </p:cNvPr>
          <p:cNvGrpSpPr/>
          <p:nvPr/>
        </p:nvGrpSpPr>
        <p:grpSpPr>
          <a:xfrm>
            <a:off x="2643976" y="3730326"/>
            <a:ext cx="2514631" cy="2279129"/>
            <a:chOff x="2916316" y="3429000"/>
            <a:chExt cx="2514631" cy="2279129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0A130C1-0FE4-324D-ABDB-7C82317B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6810" y="3429000"/>
              <a:ext cx="1873644" cy="1873644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E368786-87A9-DB4F-9566-CECE4B97F582}"/>
                </a:ext>
              </a:extLst>
            </p:cNvPr>
            <p:cNvSpPr txBox="1"/>
            <p:nvPr/>
          </p:nvSpPr>
          <p:spPr>
            <a:xfrm>
              <a:off x="2916316" y="5338797"/>
              <a:ext cx="251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Diffusion-weighted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68503A-49C4-754D-BB15-4E3FFDF9AF63}"/>
              </a:ext>
            </a:extLst>
          </p:cNvPr>
          <p:cNvGrpSpPr/>
          <p:nvPr/>
        </p:nvGrpSpPr>
        <p:grpSpPr>
          <a:xfrm>
            <a:off x="6818440" y="3562433"/>
            <a:ext cx="2514631" cy="2556127"/>
            <a:chOff x="6761053" y="3429001"/>
            <a:chExt cx="2514631" cy="255612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94D8A5F-F538-7C4A-A193-9997D39B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6007" y="3429001"/>
              <a:ext cx="1873643" cy="1873643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02119D-688E-E040-A589-5ACFE4D51B23}"/>
                </a:ext>
              </a:extLst>
            </p:cNvPr>
            <p:cNvSpPr txBox="1"/>
            <p:nvPr/>
          </p:nvSpPr>
          <p:spPr>
            <a:xfrm>
              <a:off x="6761053" y="5338797"/>
              <a:ext cx="2514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Apparent diffusion</a:t>
              </a:r>
            </a:p>
            <a:p>
              <a:pPr algn="ctr"/>
              <a:r>
                <a:rPr lang="en-DE" dirty="0">
                  <a:solidFill>
                    <a:srgbClr val="002060"/>
                  </a:solidFill>
                </a:rPr>
                <a:t>weighted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23FF22C-DFCD-4B42-A641-FC3F65EE14DD}"/>
              </a:ext>
            </a:extLst>
          </p:cNvPr>
          <p:cNvSpPr txBox="1"/>
          <p:nvPr/>
        </p:nvSpPr>
        <p:spPr>
          <a:xfrm>
            <a:off x="6818440" y="6270821"/>
            <a:ext cx="2514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/>
              <a:t>Case courtesy of Frank Gaillard, Radiopaedia.org, rID: 28272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F5C8E-0C86-7645-8A43-CEEBC5E8F0A1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63748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A591904-C782-3048-BA22-40EC3A5D8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998656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2B5A86-EA2E-9A44-965C-D3AFAADC72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07008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A16D9-EA98-4F4B-8894-41B7D54C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2" y="2441286"/>
            <a:ext cx="3251200" cy="3263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26ED850-8A27-4448-9F77-98C7BA145F45}"/>
              </a:ext>
            </a:extLst>
          </p:cNvPr>
          <p:cNvSpPr txBox="1">
            <a:spLocks/>
          </p:cNvSpPr>
          <p:nvPr/>
        </p:nvSpPr>
        <p:spPr>
          <a:xfrm>
            <a:off x="4315084" y="4830329"/>
            <a:ext cx="7468832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DE" b="0" i="1" kern="0" dirty="0">
                <a:solidFill>
                  <a:srgbClr val="002060"/>
                </a:solidFill>
              </a:rPr>
              <a:t>“Radiologists will be obsolete in 5 years”</a:t>
            </a:r>
          </a:p>
          <a:p>
            <a:r>
              <a:rPr lang="en-DE" kern="0" dirty="0">
                <a:solidFill>
                  <a:srgbClr val="002060"/>
                </a:solidFill>
              </a:rPr>
              <a:t>George Hinton, 2016, Godfather of AI and Nobel prize in Physics. </a:t>
            </a:r>
          </a:p>
          <a:p>
            <a:r>
              <a:rPr lang="en-DE" kern="0" dirty="0">
                <a:solidFill>
                  <a:srgbClr val="002060"/>
                </a:solidFill>
              </a:rPr>
              <a:t> Not a radiologist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34E-464D-334C-9818-AEE82C3F38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97412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the need for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34E-464D-334C-9818-AEE82C3F38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AA20A-8810-A349-BE85-E04BC2323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2473" y="825136"/>
            <a:ext cx="8040001" cy="5273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3C81A2-D70F-4547-B671-A8A7FDAA1C89}"/>
              </a:ext>
            </a:extLst>
          </p:cNvPr>
          <p:cNvSpPr txBox="1"/>
          <p:nvPr/>
        </p:nvSpPr>
        <p:spPr>
          <a:xfrm>
            <a:off x="6096000" y="6098767"/>
            <a:ext cx="54206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Map of radiologsists from: </a:t>
            </a:r>
            <a:r>
              <a:rPr lang="en-GB" sz="800" dirty="0">
                <a:hlinkClick r:id="rId3"/>
              </a:rPr>
              <a:t>https://harrison.ai/news</a:t>
            </a:r>
          </a:p>
          <a:p>
            <a:r>
              <a:rPr lang="en-GB" sz="800" dirty="0">
                <a:hlinkClick r:id="rId3"/>
              </a:rPr>
              <a:t>/</a:t>
            </a:r>
            <a:r>
              <a:rPr lang="en-GB" sz="800" dirty="0"/>
              <a:t>global-radiology-6-key-challenges-how-ai-can-help/</a:t>
            </a:r>
          </a:p>
          <a:p>
            <a:endParaRPr lang="en-GB" sz="800" dirty="0"/>
          </a:p>
          <a:p>
            <a:r>
              <a:rPr lang="en-GB" sz="800" dirty="0"/>
              <a:t>Burnout abstract: </a:t>
            </a:r>
          </a:p>
          <a:p>
            <a:r>
              <a:rPr lang="en-GB" sz="800" dirty="0"/>
              <a:t>Bastian, M. et al. European Radiology (2025).</a:t>
            </a:r>
          </a:p>
          <a:p>
            <a:endParaRPr lang="en-DE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EB756-C9B3-E045-AF66-B8EAB16AA4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022" y="1151806"/>
            <a:ext cx="9973956" cy="46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synergistic fields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895A7-9296-9A4A-834F-DB065B19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302" y="914399"/>
            <a:ext cx="5069243" cy="2141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6337A-09B8-FA4C-B7C1-9E515A299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33" y="1524460"/>
            <a:ext cx="7664515" cy="4068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D976A-60D6-914D-B028-6B9291A94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3073" y="2076382"/>
            <a:ext cx="5836641" cy="33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B2ABC-CF27-8547-AE96-BF5A75F0480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5088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the MASAI trial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7610D6-8624-C848-B6ED-BED9C652D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479" y="843235"/>
            <a:ext cx="6082492" cy="1994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9CE17-2D55-3649-93F6-059F643283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96" y="1117951"/>
            <a:ext cx="5543175" cy="4896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26B847-9948-5247-AB52-585BF99C59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676" y="947450"/>
            <a:ext cx="3678408" cy="2831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B26280-4D22-3D42-AAE6-0E8B6D64B0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8313" y="2311256"/>
            <a:ext cx="3837421" cy="3504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2B1F1-79D4-0345-A5D6-9BAC74B15B1B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540F5-577A-2940-8EE3-B804DBF160E1}"/>
              </a:ext>
            </a:extLst>
          </p:cNvPr>
          <p:cNvSpPr txBox="1"/>
          <p:nvPr/>
        </p:nvSpPr>
        <p:spPr>
          <a:xfrm>
            <a:off x="6295618" y="6411619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Images and data from: </a:t>
            </a:r>
          </a:p>
          <a:p>
            <a:r>
              <a:rPr lang="en-DE" sz="900" dirty="0"/>
              <a:t>Hernström et al. </a:t>
            </a:r>
            <a:r>
              <a:rPr lang="en-DE" sz="900" i="1" dirty="0"/>
              <a:t>The Lancet Digital Health </a:t>
            </a:r>
            <a:r>
              <a:rPr lang="en-DE" sz="900" dirty="0"/>
              <a:t>(</a:t>
            </a:r>
            <a:r>
              <a:rPr lang="en-DE" sz="900" b="1" dirty="0"/>
              <a:t>2025</a:t>
            </a:r>
            <a:r>
              <a:rPr lang="en-DE" sz="900" dirty="0"/>
              <a:t>). 7(3):E175-E178</a:t>
            </a:r>
          </a:p>
        </p:txBody>
      </p:sp>
    </p:spTree>
    <p:extLst>
      <p:ext uri="{BB962C8B-B14F-4D97-AF65-F5344CB8AC3E}">
        <p14:creationId xmlns:p14="http://schemas.microsoft.com/office/powerpoint/2010/main" val="7255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from data to insights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3D2565-DA04-574F-B4B1-0D302CE88B3C}"/>
              </a:ext>
            </a:extLst>
          </p:cNvPr>
          <p:cNvGrpSpPr/>
          <p:nvPr/>
        </p:nvGrpSpPr>
        <p:grpSpPr>
          <a:xfrm>
            <a:off x="636174" y="885238"/>
            <a:ext cx="3286435" cy="2885403"/>
            <a:chOff x="636174" y="885238"/>
            <a:chExt cx="3624954" cy="31565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CA985C-E249-6846-9F86-1FE364035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4" y="885238"/>
              <a:ext cx="2682743" cy="21898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FB8C67-B1AE-6D4A-AE06-2E39A1A65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16" y="1118788"/>
              <a:ext cx="2334612" cy="24980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9670ED-1150-A04E-84EE-E74E7250B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385" y="1569451"/>
              <a:ext cx="1740532" cy="247234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752FA7-34DC-0E4B-80AF-C9F2C98E3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217" y="1098725"/>
            <a:ext cx="4836592" cy="20712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929B288-86CA-BE48-976C-0FCF2D753FC6}"/>
              </a:ext>
            </a:extLst>
          </p:cNvPr>
          <p:cNvSpPr/>
          <p:nvPr/>
        </p:nvSpPr>
        <p:spPr>
          <a:xfrm>
            <a:off x="4408280" y="1776516"/>
            <a:ext cx="1550504" cy="7156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5D1D5-4F9E-7C4D-BC0F-F9A3D7758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619" y="4266381"/>
            <a:ext cx="1873755" cy="1485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0015D-1F3B-7740-BF4A-D1E807DC78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7802" y="3814999"/>
            <a:ext cx="1127143" cy="153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8F9013-69F0-F040-A1DA-EEDFAF57D26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12" y="4495653"/>
            <a:ext cx="634493" cy="6114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D2509DE-F587-1C40-8D6A-956883ACDF1B}"/>
              </a:ext>
            </a:extLst>
          </p:cNvPr>
          <p:cNvGrpSpPr/>
          <p:nvPr/>
        </p:nvGrpSpPr>
        <p:grpSpPr>
          <a:xfrm>
            <a:off x="4968505" y="4451143"/>
            <a:ext cx="1550504" cy="689577"/>
            <a:chOff x="4968505" y="4451143"/>
            <a:chExt cx="1550504" cy="68957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8CEBB94C-D0C4-3D49-A8A3-EAADAC98F4E2}"/>
                </a:ext>
              </a:extLst>
            </p:cNvPr>
            <p:cNvSpPr/>
            <p:nvPr/>
          </p:nvSpPr>
          <p:spPr>
            <a:xfrm>
              <a:off x="4968505" y="4451143"/>
              <a:ext cx="1550504" cy="689577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8AB270-9674-BC4B-BAF5-9B4EB227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4712" y="4495653"/>
              <a:ext cx="634493" cy="611405"/>
            </a:xfrm>
            <a:prstGeom prst="rect">
              <a:avLst/>
            </a:prstGeom>
            <a:grpFill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35E238-214E-3E41-AB2E-2D1219D31160}"/>
              </a:ext>
            </a:extLst>
          </p:cNvPr>
          <p:cNvGrpSpPr/>
          <p:nvPr/>
        </p:nvGrpSpPr>
        <p:grpSpPr>
          <a:xfrm>
            <a:off x="6997200" y="3482246"/>
            <a:ext cx="4162053" cy="1872489"/>
            <a:chOff x="8007015" y="3309690"/>
            <a:chExt cx="4162053" cy="1872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BA5184-AF4E-FF4B-AE81-FB157C98F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3854" y="3464899"/>
              <a:ext cx="1297693" cy="1717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6F6535-CCC4-F847-8678-E400A8A11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3247" y="3309690"/>
              <a:ext cx="1675821" cy="167582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D2E7889-60E3-0443-847A-C72BD7EB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07015" y="3676758"/>
              <a:ext cx="993115" cy="99311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24F92FB-E632-4C4F-A6CF-51D62B0155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3610" y="5121898"/>
            <a:ext cx="3194437" cy="794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AD194A-35A0-804F-BA74-DE6BBD705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1771" y="4842429"/>
            <a:ext cx="991530" cy="9915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ED7BB-A9FF-D04B-B192-8D9FA8300C16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49696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A high-resolution professional flat-style illustration grid showing diverse applications of deep learning (AI) in various industries (excluding healthcare), with a consistent blue and green color scheme. Each small scene should show a different field: finance (e.g. AI analyzing stock charts), retail (AI product recommendations), manufacturing (robots checking quality), transportation (self-driving cars), agriculture (drone monitoring crops), education (student with personalized AI tutor), cybersecurity (AI detecting hacking attempts), entertainment (AI suggesting music/movies), law enforcement (AI analyzing surveillance footage), and energy (AI managing a smart grid). Diverse characters, minimalistic background, vector-style design, clean and modern aesthetic, similar to LinkedIn illustrations.">
            <a:extLst>
              <a:ext uri="{FF2B5EF4-FFF2-40B4-BE49-F238E27FC236}">
                <a16:creationId xmlns:a16="http://schemas.microsoft.com/office/drawing/2014/main" id="{7719D83C-D3B2-5A38-FB7B-7F583680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Deep Learning is everywhere…</a:t>
            </a:r>
          </a:p>
        </p:txBody>
      </p: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how is data used?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68F52C-E12F-B34A-AF2E-9708E5BE4B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953" y="1119185"/>
            <a:ext cx="1383252" cy="1383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2D200D-08C5-A34C-B5B0-3465432A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" y="2722646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1BCEA7-04F3-4347-9B06-6ACCFC5505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15" y="2575840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16CA9E-3645-4B46-96FE-5C7B904A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983" y="2451573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88F779-AB4E-0445-80AD-AF8802891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0" y="2327306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898F49-7EBC-224D-90DF-792BD2C7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673" y="2203039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CA729-4287-5642-8FBE-EE18F4ED11E7}"/>
              </a:ext>
            </a:extLst>
          </p:cNvPr>
          <p:cNvSpPr txBox="1"/>
          <p:nvPr/>
        </p:nvSpPr>
        <p:spPr>
          <a:xfrm>
            <a:off x="222951" y="4023962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Radiology dataset</a:t>
            </a:r>
          </a:p>
          <a:p>
            <a:pPr algn="ctr"/>
            <a:r>
              <a:rPr lang="en-DE" b="1" dirty="0"/>
              <a:t>(2D, 3D…)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2CDDD8-596C-E648-B017-B87433F901F1}"/>
              </a:ext>
            </a:extLst>
          </p:cNvPr>
          <p:cNvSpPr/>
          <p:nvPr/>
        </p:nvSpPr>
        <p:spPr>
          <a:xfrm>
            <a:off x="2644047" y="2946030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1A0B68E-A3C9-6C40-8230-108CF72437FC}"/>
              </a:ext>
            </a:extLst>
          </p:cNvPr>
          <p:cNvSpPr/>
          <p:nvPr/>
        </p:nvSpPr>
        <p:spPr>
          <a:xfrm>
            <a:off x="5566921" y="2965396"/>
            <a:ext cx="690658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75AEFD3-1934-F645-AE4A-B4A6A7BA9011}"/>
              </a:ext>
            </a:extLst>
          </p:cNvPr>
          <p:cNvSpPr/>
          <p:nvPr/>
        </p:nvSpPr>
        <p:spPr>
          <a:xfrm>
            <a:off x="8536476" y="2966368"/>
            <a:ext cx="79113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87DA6-311F-6840-9E33-4196F91DBD5B}"/>
              </a:ext>
            </a:extLst>
          </p:cNvPr>
          <p:cNvSpPr/>
          <p:nvPr/>
        </p:nvSpPr>
        <p:spPr>
          <a:xfrm>
            <a:off x="3363936" y="1119185"/>
            <a:ext cx="2169373" cy="367583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619E17D-E17D-2B4F-957A-0761002CDDAC}"/>
              </a:ext>
            </a:extLst>
          </p:cNvPr>
          <p:cNvSpPr/>
          <p:nvPr/>
        </p:nvSpPr>
        <p:spPr>
          <a:xfrm>
            <a:off x="6336911" y="1184015"/>
            <a:ext cx="2169373" cy="34862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8C32361-3DE0-1940-8D95-6B01AE6951F2}"/>
              </a:ext>
            </a:extLst>
          </p:cNvPr>
          <p:cNvSpPr/>
          <p:nvPr/>
        </p:nvSpPr>
        <p:spPr>
          <a:xfrm>
            <a:off x="9327613" y="1184015"/>
            <a:ext cx="2169373" cy="34862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C15647-CE10-814C-8B78-393AFCF83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51" y="1622821"/>
            <a:ext cx="991530" cy="991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82F98-9CB7-3640-BF69-589C50B498A1}"/>
              </a:ext>
            </a:extLst>
          </p:cNvPr>
          <p:cNvSpPr txBox="1"/>
          <p:nvPr/>
        </p:nvSpPr>
        <p:spPr>
          <a:xfrm>
            <a:off x="3378026" y="1253717"/>
            <a:ext cx="21077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Data </a:t>
            </a:r>
            <a:r>
              <a:rPr lang="de-DE" b="1" dirty="0" err="1">
                <a:solidFill>
                  <a:schemeClr val="bg1"/>
                </a:solidFill>
              </a:rPr>
              <a:t>Loading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Package to load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Functions to feed data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Augmentations on 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235137-FA48-F749-A27F-6EAC30AF9C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1665" y="4926853"/>
            <a:ext cx="1310898" cy="1039608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C50AA75E-268A-084C-882A-D911E58E7FE9}"/>
              </a:ext>
            </a:extLst>
          </p:cNvPr>
          <p:cNvSpPr/>
          <p:nvPr/>
        </p:nvSpPr>
        <p:spPr>
          <a:xfrm>
            <a:off x="4103459" y="5355755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12B36A-B57A-424F-B4AC-04CEC8CDC1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84265">
            <a:off x="4885201" y="4926853"/>
            <a:ext cx="1310898" cy="10396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7FCAA36-9256-4547-B5C3-27DFD2455485}"/>
              </a:ext>
            </a:extLst>
          </p:cNvPr>
          <p:cNvSpPr txBox="1"/>
          <p:nvPr/>
        </p:nvSpPr>
        <p:spPr>
          <a:xfrm>
            <a:off x="9358430" y="1233534"/>
            <a:ext cx="21077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Test  &amp; </a:t>
            </a:r>
            <a:r>
              <a:rPr lang="de-DE" b="1" dirty="0" err="1">
                <a:solidFill>
                  <a:schemeClr val="bg1"/>
                </a:solidFill>
              </a:rPr>
              <a:t>evaluate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U</a:t>
            </a:r>
            <a:r>
              <a:rPr lang="en-GB" dirty="0">
                <a:solidFill>
                  <a:schemeClr val="bg1"/>
                </a:solidFill>
              </a:rPr>
              <a:t>se different data to deploy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Test model through different metrics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Explainability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485901-976F-354D-91E8-75CE41FDB6FB}"/>
              </a:ext>
            </a:extLst>
          </p:cNvPr>
          <p:cNvSpPr txBox="1"/>
          <p:nvPr/>
        </p:nvSpPr>
        <p:spPr>
          <a:xfrm>
            <a:off x="6367728" y="1253973"/>
            <a:ext cx="2107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Model </a:t>
            </a:r>
            <a:r>
              <a:rPr lang="de-DE" b="1" dirty="0" err="1">
                <a:solidFill>
                  <a:schemeClr val="bg1"/>
                </a:solidFill>
              </a:rPr>
              <a:t>training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Select parameters for training</a:t>
            </a:r>
          </a:p>
          <a:p>
            <a:endParaRPr lang="en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Choose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Make loops for training and tracking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21C8A-4FAC-1A49-858A-36C3A35BDB63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3079201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3A252E41-CF55-454E-8610-DAA37E065D02}"/>
              </a:ext>
            </a:extLst>
          </p:cNvPr>
          <p:cNvSpPr/>
          <p:nvPr/>
        </p:nvSpPr>
        <p:spPr>
          <a:xfrm>
            <a:off x="5397516" y="3778287"/>
            <a:ext cx="2148424" cy="19974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Query:</a:t>
            </a:r>
          </a:p>
          <a:p>
            <a:pPr algn="ctr"/>
            <a:r>
              <a:rPr lang="en-DE" b="1" dirty="0">
                <a:solidFill>
                  <a:schemeClr val="tx1"/>
                </a:solidFill>
              </a:rPr>
              <a:t>What the patch is looking for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27215F9-B5EE-C942-B06F-1698F98B886C}"/>
              </a:ext>
            </a:extLst>
          </p:cNvPr>
          <p:cNvSpPr/>
          <p:nvPr/>
        </p:nvSpPr>
        <p:spPr>
          <a:xfrm>
            <a:off x="5056622" y="3737044"/>
            <a:ext cx="2148424" cy="19974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Key: description of the patch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architectures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AAFC6-E251-EC4B-9D8F-C9804032479D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A0C6B2-D561-584C-BF3E-562DDE3E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02" y="990503"/>
            <a:ext cx="7237622" cy="217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D5BC7A2-1C80-1642-92A7-1084748157DA}"/>
              </a:ext>
            </a:extLst>
          </p:cNvPr>
          <p:cNvSpPr/>
          <p:nvPr/>
        </p:nvSpPr>
        <p:spPr>
          <a:xfrm>
            <a:off x="8203944" y="2093339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7B122-ABE7-E740-BB9E-4D0D093172D3}"/>
              </a:ext>
            </a:extLst>
          </p:cNvPr>
          <p:cNvSpPr txBox="1"/>
          <p:nvPr/>
        </p:nvSpPr>
        <p:spPr>
          <a:xfrm>
            <a:off x="9136636" y="1638205"/>
            <a:ext cx="2464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Features based </a:t>
            </a:r>
          </a:p>
          <a:p>
            <a:r>
              <a:rPr lang="en-GB" dirty="0"/>
              <a:t>o</a:t>
            </a:r>
            <a:r>
              <a:rPr lang="en-DE" dirty="0"/>
              <a:t>n relationships of </a:t>
            </a:r>
            <a:r>
              <a:rPr lang="en-DE" b="1" dirty="0"/>
              <a:t>neighbouring</a:t>
            </a:r>
            <a:r>
              <a:rPr lang="en-DE" dirty="0"/>
              <a:t> pixels through 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D3D95-2326-4D44-9E99-195CFE8C2CAC}"/>
              </a:ext>
            </a:extLst>
          </p:cNvPr>
          <p:cNvSpPr txBox="1"/>
          <p:nvPr/>
        </p:nvSpPr>
        <p:spPr>
          <a:xfrm>
            <a:off x="717657" y="1033882"/>
            <a:ext cx="74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CNN (</a:t>
            </a:r>
            <a:r>
              <a:rPr lang="de-DE" b="1" dirty="0" err="1"/>
              <a:t>Convolutional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Networks)</a:t>
            </a:r>
            <a:endParaRPr lang="en-DE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0AC0E-4640-0B48-BEA4-9C0DA51209DA}"/>
              </a:ext>
            </a:extLst>
          </p:cNvPr>
          <p:cNvSpPr txBox="1"/>
          <p:nvPr/>
        </p:nvSpPr>
        <p:spPr>
          <a:xfrm>
            <a:off x="717658" y="3563479"/>
            <a:ext cx="74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(Vision) Transformers</a:t>
            </a:r>
            <a:endParaRPr lang="en-DE" b="1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8D618F1-31B2-8A48-9223-29B0E1A43C9F}"/>
              </a:ext>
            </a:extLst>
          </p:cNvPr>
          <p:cNvSpPr/>
          <p:nvPr/>
        </p:nvSpPr>
        <p:spPr>
          <a:xfrm>
            <a:off x="8128924" y="4395124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56184-B724-AC48-9736-267173714FC5}"/>
              </a:ext>
            </a:extLst>
          </p:cNvPr>
          <p:cNvSpPr txBox="1"/>
          <p:nvPr/>
        </p:nvSpPr>
        <p:spPr>
          <a:xfrm>
            <a:off x="9376666" y="4118915"/>
            <a:ext cx="2670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Features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,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weak</a:t>
            </a:r>
            <a:r>
              <a:rPr lang="de-DE" b="1" dirty="0"/>
              <a:t> </a:t>
            </a:r>
            <a:r>
              <a:rPr lang="de-DE" b="1" dirty="0" err="1"/>
              <a:t>inductive</a:t>
            </a:r>
            <a:r>
              <a:rPr lang="de-DE" b="1" dirty="0"/>
              <a:t> </a:t>
            </a:r>
            <a:r>
              <a:rPr lang="de-DE" b="1" dirty="0" err="1"/>
              <a:t>bias</a:t>
            </a:r>
            <a:endParaRPr lang="en-DE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9F9B86E-456C-5149-AF7E-65640047C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159" y="4048742"/>
            <a:ext cx="1381651" cy="18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CFFE0B1F-EA1E-1D49-858A-BD3FF169949B}"/>
              </a:ext>
            </a:extLst>
          </p:cNvPr>
          <p:cNvGrpSpPr/>
          <p:nvPr/>
        </p:nvGrpSpPr>
        <p:grpSpPr>
          <a:xfrm>
            <a:off x="2238567" y="4011496"/>
            <a:ext cx="1404274" cy="1391938"/>
            <a:chOff x="2217420" y="4048742"/>
            <a:chExt cx="1325879" cy="1270502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8F3DD2F1-8F29-294D-9C4E-FC83F1AE47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17420" y="4085607"/>
              <a:ext cx="1295400" cy="1233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5E5E9A-45B9-0C4E-B965-AA499ECA7DDF}"/>
                </a:ext>
              </a:extLst>
            </p:cNvPr>
            <p:cNvCxnSpPr/>
            <p:nvPr/>
          </p:nvCxnSpPr>
          <p:spPr>
            <a:xfrm>
              <a:off x="2583180" y="4085607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99428-7C99-DD4E-A399-764AB6249133}"/>
                </a:ext>
              </a:extLst>
            </p:cNvPr>
            <p:cNvCxnSpPr/>
            <p:nvPr/>
          </p:nvCxnSpPr>
          <p:spPr>
            <a:xfrm>
              <a:off x="2895600" y="4085607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1D3D93-62B2-B549-9E25-976B43F697F2}"/>
                </a:ext>
              </a:extLst>
            </p:cNvPr>
            <p:cNvCxnSpPr/>
            <p:nvPr/>
          </p:nvCxnSpPr>
          <p:spPr>
            <a:xfrm>
              <a:off x="3219450" y="4048742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3FD77C-3D93-DA4B-A579-D66A6BD6FE5E}"/>
                </a:ext>
              </a:extLst>
            </p:cNvPr>
            <p:cNvCxnSpPr>
              <a:cxnSpLocks/>
            </p:cNvCxnSpPr>
            <p:nvPr/>
          </p:nvCxnSpPr>
          <p:spPr>
            <a:xfrm>
              <a:off x="2217420" y="435174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0E5EC4-B7FB-2642-8199-AEC351804806}"/>
                </a:ext>
              </a:extLst>
            </p:cNvPr>
            <p:cNvCxnSpPr>
              <a:cxnSpLocks/>
            </p:cNvCxnSpPr>
            <p:nvPr/>
          </p:nvCxnSpPr>
          <p:spPr>
            <a:xfrm>
              <a:off x="2217420" y="464130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D96F814-08AB-774D-9517-BA96600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2247900" y="498801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F28D62B-3CA3-304E-9D0A-BBBDE8AE9509}"/>
              </a:ext>
            </a:extLst>
          </p:cNvPr>
          <p:cNvSpPr/>
          <p:nvPr/>
        </p:nvSpPr>
        <p:spPr>
          <a:xfrm>
            <a:off x="4789858" y="3728913"/>
            <a:ext cx="2148424" cy="19974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Value: actual content of the patch</a:t>
            </a:r>
          </a:p>
          <a:p>
            <a:pPr algn="ctr"/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00EFF76-6649-A443-9D6B-405875672D23}"/>
              </a:ext>
            </a:extLst>
          </p:cNvPr>
          <p:cNvSpPr/>
          <p:nvPr/>
        </p:nvSpPr>
        <p:spPr>
          <a:xfrm>
            <a:off x="4090454" y="3743893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5AC7CC-4953-BA4C-9A05-F4344C20A773}"/>
              </a:ext>
            </a:extLst>
          </p:cNvPr>
          <p:cNvSpPr/>
          <p:nvPr/>
        </p:nvSpPr>
        <p:spPr>
          <a:xfrm>
            <a:off x="4090454" y="4252102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7E3F7DE-072A-E041-AE39-ED18EFD25D21}"/>
              </a:ext>
            </a:extLst>
          </p:cNvPr>
          <p:cNvSpPr/>
          <p:nvPr/>
        </p:nvSpPr>
        <p:spPr>
          <a:xfrm>
            <a:off x="4088754" y="4762340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0C47CCD-9775-064E-AC22-FE6CC5910A05}"/>
              </a:ext>
            </a:extLst>
          </p:cNvPr>
          <p:cNvSpPr/>
          <p:nvPr/>
        </p:nvSpPr>
        <p:spPr>
          <a:xfrm>
            <a:off x="4085653" y="5269943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157D95D-4883-EC48-B3DD-64E5D043BD7C}"/>
              </a:ext>
            </a:extLst>
          </p:cNvPr>
          <p:cNvSpPr/>
          <p:nvPr/>
        </p:nvSpPr>
        <p:spPr>
          <a:xfrm>
            <a:off x="4818208" y="3253235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4154CDE-7FF1-9C4B-B1EE-B9AAB5718534}"/>
              </a:ext>
            </a:extLst>
          </p:cNvPr>
          <p:cNvSpPr/>
          <p:nvPr/>
        </p:nvSpPr>
        <p:spPr>
          <a:xfrm>
            <a:off x="5397516" y="3238024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62CF04B-7081-AA40-A605-480E25A041DD}"/>
              </a:ext>
            </a:extLst>
          </p:cNvPr>
          <p:cNvSpPr/>
          <p:nvPr/>
        </p:nvSpPr>
        <p:spPr>
          <a:xfrm>
            <a:off x="5976824" y="3245391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17589EF-4671-3F44-84DE-69FE45A11013}"/>
              </a:ext>
            </a:extLst>
          </p:cNvPr>
          <p:cNvSpPr/>
          <p:nvPr/>
        </p:nvSpPr>
        <p:spPr>
          <a:xfrm>
            <a:off x="6556132" y="3238024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69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4" grpId="0" animBg="1"/>
      <p:bldP spid="9" grpId="0" animBg="1"/>
      <p:bldP spid="10" grpId="0"/>
      <p:bldP spid="83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</a:t>
            </a:r>
            <a:r>
              <a:rPr lang="en-US" sz="2800" dirty="0" err="1"/>
              <a:t>explainability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8C60-5D5E-1640-9B39-EC49BCB63AAF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1179B-7E4F-1A4C-A052-FB3F9DAC5361}"/>
              </a:ext>
            </a:extLst>
          </p:cNvPr>
          <p:cNvSpPr txBox="1"/>
          <p:nvPr/>
        </p:nvSpPr>
        <p:spPr>
          <a:xfrm>
            <a:off x="6295618" y="6116933"/>
            <a:ext cx="51444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C</a:t>
            </a:r>
            <a:r>
              <a:rPr lang="en-GB" sz="900" dirty="0"/>
              <a:t>a</a:t>
            </a:r>
            <a:r>
              <a:rPr lang="en-DE" sz="900" dirty="0"/>
              <a:t>m schematix</a:t>
            </a:r>
          </a:p>
          <a:p>
            <a:r>
              <a:rPr lang="en-DE" sz="900" dirty="0"/>
              <a:t>Dugaecescu et al.. </a:t>
            </a:r>
            <a:r>
              <a:rPr lang="en-DE" sz="900" i="1" dirty="0"/>
              <a:t>Neural Computing and Applications </a:t>
            </a:r>
            <a:r>
              <a:rPr lang="en-DE" sz="900" dirty="0"/>
              <a:t>(2025). </a:t>
            </a:r>
          </a:p>
          <a:p>
            <a:r>
              <a:rPr lang="en-DE" sz="900" dirty="0"/>
              <a:t>3:14935-14970</a:t>
            </a:r>
          </a:p>
          <a:p>
            <a:r>
              <a:rPr lang="en-DE" sz="900" dirty="0"/>
              <a:t>X-rays: </a:t>
            </a:r>
          </a:p>
          <a:p>
            <a:r>
              <a:rPr lang="en-DE" sz="900" dirty="0"/>
              <a:t>Zech, J. et al</a:t>
            </a:r>
            <a:r>
              <a:rPr lang="en-DE" sz="900" i="1" dirty="0"/>
              <a:t>. PLOS Medicine </a:t>
            </a:r>
            <a:r>
              <a:rPr lang="en-DE" sz="900" dirty="0"/>
              <a:t>.(2019). 15(11): e1002683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B0A5C-1594-D246-ABF2-8D4CAE0A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4" y="1471660"/>
            <a:ext cx="10567666" cy="4438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6C40D-9848-984B-90AA-987374D7D278}"/>
              </a:ext>
            </a:extLst>
          </p:cNvPr>
          <p:cNvSpPr txBox="1"/>
          <p:nvPr/>
        </p:nvSpPr>
        <p:spPr>
          <a:xfrm>
            <a:off x="405134" y="1102328"/>
            <a:ext cx="241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CAM and Grad-CAM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1E2E90E-178E-1A43-BF6B-5D124CD54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25"/>
          <a:stretch/>
        </p:blipFill>
        <p:spPr bwMode="auto">
          <a:xfrm>
            <a:off x="5875282" y="886166"/>
            <a:ext cx="2832296" cy="11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C82CD-E421-A648-B574-CB0B6CAAE2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960"/>
          <a:stretch/>
        </p:blipFill>
        <p:spPr>
          <a:xfrm>
            <a:off x="8182859" y="1062722"/>
            <a:ext cx="3314660" cy="3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2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segmentation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9DD29-1DE0-D948-BD52-2FCF2F0221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306" y="1309745"/>
            <a:ext cx="5243306" cy="448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9B8C7-E8AF-104B-9FAE-8DCC3FD402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2432" y="1184015"/>
            <a:ext cx="1459158" cy="17159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ABE9622-A43C-8E4E-A597-7EB8574B2646}"/>
              </a:ext>
            </a:extLst>
          </p:cNvPr>
          <p:cNvSpPr/>
          <p:nvPr/>
        </p:nvSpPr>
        <p:spPr>
          <a:xfrm>
            <a:off x="8084410" y="1807084"/>
            <a:ext cx="529002" cy="460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BA003-1207-4044-8205-14770628D1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7734" y="1184015"/>
            <a:ext cx="1565525" cy="18410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DC7BFB-BC9C-F14F-864B-B810C84CBFAC}"/>
              </a:ext>
            </a:extLst>
          </p:cNvPr>
          <p:cNvGrpSpPr/>
          <p:nvPr/>
        </p:nvGrpSpPr>
        <p:grpSpPr>
          <a:xfrm>
            <a:off x="5968183" y="3025071"/>
            <a:ext cx="5071892" cy="1715968"/>
            <a:chOff x="5299310" y="777930"/>
            <a:chExt cx="6381660" cy="2378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A85B30-B4EC-1D42-9D6B-BCAED0FDB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6153" y="777930"/>
              <a:ext cx="6134550" cy="23787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CE562-875C-F445-9611-9C0F1D53B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9310" y="1228886"/>
              <a:ext cx="1253267" cy="14738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9584E2-9F0B-4A43-A22F-EF0B7315F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27703" y="1228885"/>
              <a:ext cx="1253267" cy="147384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E7D4FC-0EC3-EA46-918C-979932BB979E}"/>
              </a:ext>
            </a:extLst>
          </p:cNvPr>
          <p:cNvSpPr txBox="1"/>
          <p:nvPr/>
        </p:nvSpPr>
        <p:spPr>
          <a:xfrm>
            <a:off x="6953406" y="486399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Segmentation Loss (Dice)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09A2A-2847-3741-BBE4-F17D2C33A294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E1B6-17F1-E64F-AE4D-2D6C7322BF37}"/>
                  </a:ext>
                </a:extLst>
              </p:cNvPr>
              <p:cNvSpPr txBox="1"/>
              <p:nvPr/>
            </p:nvSpPr>
            <p:spPr>
              <a:xfrm>
                <a:off x="6931920" y="5191441"/>
                <a:ext cx="2833981" cy="720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E1B6-17F1-E64F-AE4D-2D6C7322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20" y="5191441"/>
                <a:ext cx="2833981" cy="720197"/>
              </a:xfrm>
              <a:prstGeom prst="rect">
                <a:avLst/>
              </a:prstGeom>
              <a:blipFill>
                <a:blip r:embed="rId9"/>
                <a:stretch>
                  <a:fillRect t="-56897" b="-84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47A2CF-2C97-0149-B681-13577D1A108A}"/>
              </a:ext>
            </a:extLst>
          </p:cNvPr>
          <p:cNvSpPr txBox="1"/>
          <p:nvPr/>
        </p:nvSpPr>
        <p:spPr>
          <a:xfrm>
            <a:off x="6096000" y="6079953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Segmentation tool and image  of body:</a:t>
            </a:r>
          </a:p>
          <a:p>
            <a:r>
              <a:rPr lang="en-DE" sz="900" dirty="0"/>
              <a:t>Wasserthal., J. et al. </a:t>
            </a:r>
            <a:r>
              <a:rPr lang="en-DE" sz="900" i="1" dirty="0"/>
              <a:t>Radiology AI </a:t>
            </a:r>
            <a:r>
              <a:rPr lang="en-DE" sz="900" dirty="0"/>
              <a:t>(</a:t>
            </a:r>
            <a:r>
              <a:rPr lang="en-DE" sz="900" b="1" dirty="0"/>
              <a:t>2023</a:t>
            </a:r>
            <a:r>
              <a:rPr lang="en-DE" sz="900" dirty="0"/>
              <a:t>). 5(5)</a:t>
            </a:r>
          </a:p>
          <a:p>
            <a:r>
              <a:rPr lang="en-DE" sz="900" dirty="0"/>
              <a:t>H&amp;N images: </a:t>
            </a:r>
            <a:r>
              <a:rPr lang="en-GB" sz="900" b="0" i="1" u="none" strike="noStrike" dirty="0">
                <a:effectLst/>
                <a:latin typeface=""/>
              </a:rPr>
              <a:t>Welch, M et al. (2023). </a:t>
            </a:r>
          </a:p>
          <a:p>
            <a:r>
              <a:rPr lang="en-GB" sz="900" b="0" i="1" u="none" strike="noStrike" dirty="0">
                <a:effectLst/>
                <a:latin typeface=""/>
              </a:rPr>
              <a:t>Computed Tomography Images from Large Head and Neck Cohort (RADCURE) </a:t>
            </a:r>
          </a:p>
          <a:p>
            <a:r>
              <a:rPr lang="en-GB" sz="900" b="0" i="1" u="none" strike="noStrike" dirty="0">
                <a:effectLst/>
                <a:latin typeface=""/>
              </a:rPr>
              <a:t>(Version 4) The Cancer Imaging Archive. https://</a:t>
            </a:r>
            <a:r>
              <a:rPr lang="en-GB" sz="900" b="0" i="1" u="none" strike="noStrike" dirty="0" err="1">
                <a:effectLst/>
                <a:latin typeface=""/>
              </a:rPr>
              <a:t>doi.org</a:t>
            </a:r>
            <a:r>
              <a:rPr lang="en-GB" sz="900" b="0" i="1" u="none" strike="noStrike" dirty="0">
                <a:effectLst/>
                <a:latin typeface=""/>
              </a:rPr>
              <a:t>/10.7937/J47W-NM11</a:t>
            </a:r>
            <a:r>
              <a:rPr lang="en-DE" sz="900" i="1" dirty="0">
                <a:latin typeface=""/>
              </a:rPr>
              <a:t> </a:t>
            </a:r>
            <a:endParaRPr lang="en-DE" sz="900" dirty="0"/>
          </a:p>
          <a:p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137434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643358" cy="812280"/>
          </a:xfrm>
        </p:spPr>
        <p:txBody>
          <a:bodyPr/>
          <a:lstStyle/>
          <a:p>
            <a:r>
              <a:rPr lang="en-US" sz="2800" dirty="0"/>
              <a:t>Applications of Radiology in AI: prognosis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F76E4-9F18-B348-B71F-B41E48B29191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AC071-7AB4-5F4E-BE62-53FF478F7F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864" y="910030"/>
            <a:ext cx="5366045" cy="888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37F9E-5B2F-C14D-BD5B-863F4DA0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8806" y="1722310"/>
            <a:ext cx="8882742" cy="4286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CCF4EE-99CD-794B-AA63-ED8F84EAC37C}"/>
              </a:ext>
            </a:extLst>
          </p:cNvPr>
          <p:cNvSpPr txBox="1"/>
          <p:nvPr/>
        </p:nvSpPr>
        <p:spPr>
          <a:xfrm>
            <a:off x="6295618" y="6241536"/>
            <a:ext cx="386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Images and data from: </a:t>
            </a:r>
          </a:p>
          <a:p>
            <a:r>
              <a:rPr lang="en-DE" sz="900" dirty="0"/>
              <a:t>Zhange et al</a:t>
            </a:r>
            <a:r>
              <a:rPr lang="en-DE" sz="900" i="1" dirty="0"/>
              <a:t>. Nature Comms</a:t>
            </a:r>
            <a:r>
              <a:rPr lang="en-DE" sz="900" dirty="0"/>
              <a:t>.(2025), 16:4081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A9374-C1EB-8C42-9545-C75C474E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452" y="1798734"/>
            <a:ext cx="5194457" cy="232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EE9D02-673A-2D49-83A5-D8B14AAE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52" t="60654" r="33843" b="22078"/>
          <a:stretch/>
        </p:blipFill>
        <p:spPr>
          <a:xfrm>
            <a:off x="5897866" y="1722310"/>
            <a:ext cx="4665432" cy="2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F4932D-5988-AF4E-A152-927D7E606130}"/>
              </a:ext>
            </a:extLst>
          </p:cNvPr>
          <p:cNvSpPr txBox="1">
            <a:spLocks/>
          </p:cNvSpPr>
          <p:nvPr/>
        </p:nvSpPr>
        <p:spPr>
          <a:xfrm>
            <a:off x="891302" y="1266094"/>
            <a:ext cx="10580687" cy="414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Radiology is a long-lived field with an early adoption of electronic technology</a:t>
            </a:r>
          </a:p>
          <a:p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Radiological images are varied and diverse, making Radiology a complex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The complexity, number and link of radiological images with diseases makes them a rich source f informative data for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Radiology can benefit from AI, reducing workloads and enhancing radiologist readings</a:t>
            </a:r>
          </a:p>
          <a:p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Ai in Radiology is an ongoing field of research. There is evolution in architectures, training styles and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D6C10-AAEE-7540-98C8-FD2877F0FB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B05EF4-6346-474E-9F2F-5B503826F3BC}"/>
              </a:ext>
            </a:extLst>
          </p:cNvPr>
          <p:cNvSpPr txBox="1">
            <a:spLocks/>
          </p:cNvSpPr>
          <p:nvPr/>
        </p:nvSpPr>
        <p:spPr>
          <a:xfrm>
            <a:off x="3106648" y="5090287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 sz="2800"/>
              <a:t>Now on to the hands-on 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4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le Image">
            <a:extLst>
              <a:ext uri="{FF2B5EF4-FFF2-40B4-BE49-F238E27FC236}">
                <a16:creationId xmlns:a16="http://schemas.microsoft.com/office/drawing/2014/main" id="{2DA11784-7ACB-D448-855B-333D9BE0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And so is Radiology!</a:t>
            </a:r>
          </a:p>
        </p:txBody>
      </p:sp>
    </p:spTree>
    <p:extLst>
      <p:ext uri="{BB962C8B-B14F-4D97-AF65-F5344CB8AC3E}">
        <p14:creationId xmlns:p14="http://schemas.microsoft.com/office/powerpoint/2010/main" val="274307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272F0A-6093-5E43-AD29-9FC79E793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710432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7B91DF-A639-9B4F-AEB9-32754438B6D6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832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how every is everywhere?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7910DA-2852-F94B-AD32-3EDC76EE6BD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64835F-0962-1144-B397-EBDB3741E84F}"/>
              </a:ext>
            </a:extLst>
          </p:cNvPr>
          <p:cNvSpPr txBox="1"/>
          <p:nvPr/>
        </p:nvSpPr>
        <p:spPr>
          <a:xfrm>
            <a:off x="6295618" y="6303091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CT scan maps from Hricak et al. The Lancet Oncology (2021). 22(4): E136-E172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72C868-62E7-B049-82E8-17BC33B7B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1817" y="1184014"/>
            <a:ext cx="9150869" cy="45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history and definition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585160-7F49-854B-9231-F9298C585098}"/>
              </a:ext>
            </a:extLst>
          </p:cNvPr>
          <p:cNvSpPr txBox="1">
            <a:spLocks/>
          </p:cNvSpPr>
          <p:nvPr/>
        </p:nvSpPr>
        <p:spPr>
          <a:xfrm>
            <a:off x="891302" y="1233011"/>
            <a:ext cx="10158616" cy="358977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1800" b="1" dirty="0">
                <a:solidFill>
                  <a:schemeClr val="bg1"/>
                </a:solidFill>
              </a:rPr>
              <a:t>Radiology:  leverage of human body imaging for treatment guidance and diagnosis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C568D0-4251-594D-8D35-47D42D923976}"/>
              </a:ext>
            </a:extLst>
          </p:cNvPr>
          <p:cNvGrpSpPr/>
          <p:nvPr/>
        </p:nvGrpSpPr>
        <p:grpSpPr>
          <a:xfrm>
            <a:off x="1022134" y="4377126"/>
            <a:ext cx="9487883" cy="344705"/>
            <a:chOff x="1022134" y="4377126"/>
            <a:chExt cx="9487883" cy="3447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08A5A5-B667-164F-A4EE-311B6263717E}"/>
                </a:ext>
              </a:extLst>
            </p:cNvPr>
            <p:cNvCxnSpPr/>
            <p:nvPr/>
          </p:nvCxnSpPr>
          <p:spPr>
            <a:xfrm>
              <a:off x="1022134" y="4387065"/>
              <a:ext cx="9483047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16702A-8AFF-DF44-9EC6-7996F8CEC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483" y="4377126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0616AA-31EB-B04C-9579-9CAB6F5A2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1050" y="4415319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87B305-157B-634B-8665-68727652F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3657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9414CB-B901-D141-B1E3-E46DE2691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590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966E1F-26A6-9440-8F6B-62508FB3F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017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07264B-0A24-1248-9A62-6AD6A29BC65D}"/>
              </a:ext>
            </a:extLst>
          </p:cNvPr>
          <p:cNvSpPr txBox="1"/>
          <p:nvPr/>
        </p:nvSpPr>
        <p:spPr>
          <a:xfrm>
            <a:off x="-112524" y="4714411"/>
            <a:ext cx="2269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1895-1896</a:t>
            </a:r>
          </a:p>
          <a:p>
            <a:pPr algn="ctr"/>
            <a:r>
              <a:rPr lang="en-DE" sz="1600" dirty="0">
                <a:solidFill>
                  <a:srgbClr val="002060"/>
                </a:solidFill>
              </a:rPr>
              <a:t>Discovery of X-rays</a:t>
            </a:r>
          </a:p>
          <a:p>
            <a:pPr algn="ctr"/>
            <a:r>
              <a:rPr lang="en-GB" sz="1600" dirty="0">
                <a:solidFill>
                  <a:srgbClr val="002060"/>
                </a:solidFill>
              </a:rPr>
              <a:t>a</a:t>
            </a:r>
            <a:r>
              <a:rPr lang="en-DE" sz="1600" dirty="0">
                <a:solidFill>
                  <a:srgbClr val="002060"/>
                </a:solidFill>
              </a:rPr>
              <a:t>nd</a:t>
            </a:r>
          </a:p>
          <a:p>
            <a:pPr algn="ctr"/>
            <a:r>
              <a:rPr lang="en-DE" sz="1600" dirty="0">
                <a:solidFill>
                  <a:srgbClr val="002060"/>
                </a:solidFill>
              </a:rPr>
              <a:t>radioactivity</a:t>
            </a:r>
            <a:r>
              <a:rPr lang="en-DE" sz="1600" baseline="30000" dirty="0">
                <a:solidFill>
                  <a:srgbClr val="002060"/>
                </a:solidFill>
              </a:rPr>
              <a:t>1</a:t>
            </a:r>
            <a:endParaRPr lang="en-DE" sz="1600" dirty="0">
              <a:solidFill>
                <a:srgbClr val="00206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B1A9E-7856-6244-A6D2-B57128593124}"/>
              </a:ext>
            </a:extLst>
          </p:cNvPr>
          <p:cNvGrpSpPr/>
          <p:nvPr/>
        </p:nvGrpSpPr>
        <p:grpSpPr>
          <a:xfrm>
            <a:off x="357071" y="2563002"/>
            <a:ext cx="1897106" cy="1585199"/>
            <a:chOff x="357071" y="2563002"/>
            <a:chExt cx="1897106" cy="15851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74028A-E831-0A48-AD24-65EF7309C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71" y="2709798"/>
              <a:ext cx="1035284" cy="14384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CB5A7A-2F90-A740-B662-7F645892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676" y="2563002"/>
              <a:ext cx="1100501" cy="158519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280C00-E8FA-4F4A-86B6-00D11994AA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9" y="1863270"/>
            <a:ext cx="1028330" cy="11558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BB0497-87C4-D14A-80AC-B8A65D696148}"/>
              </a:ext>
            </a:extLst>
          </p:cNvPr>
          <p:cNvSpPr txBox="1"/>
          <p:nvPr/>
        </p:nvSpPr>
        <p:spPr>
          <a:xfrm>
            <a:off x="2331882" y="4750084"/>
            <a:ext cx="1812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1914-1918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Film </a:t>
            </a:r>
            <a:r>
              <a:rPr lang="de-DE" sz="1600" dirty="0" err="1">
                <a:solidFill>
                  <a:srgbClr val="002060"/>
                </a:solidFill>
              </a:rPr>
              <a:t>used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for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radiology</a:t>
            </a:r>
            <a:endParaRPr lang="de-DE" sz="1600" dirty="0">
              <a:solidFill>
                <a:srgbClr val="002060"/>
              </a:solidFill>
            </a:endParaRP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Usage</a:t>
            </a:r>
            <a:r>
              <a:rPr lang="de-DE" sz="1600" dirty="0">
                <a:solidFill>
                  <a:srgbClr val="002060"/>
                </a:solidFill>
              </a:rPr>
              <a:t> in WWI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7DD994-B26F-F243-8CA5-88058C89E83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49" y="2839258"/>
            <a:ext cx="1924977" cy="12512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F3DC45-6459-5A4D-8091-89A9A2D6833C}"/>
              </a:ext>
            </a:extLst>
          </p:cNvPr>
          <p:cNvSpPr txBox="1"/>
          <p:nvPr/>
        </p:nvSpPr>
        <p:spPr>
          <a:xfrm>
            <a:off x="4555422" y="4748769"/>
            <a:ext cx="241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1946-1958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Discovery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NMR</a:t>
            </a: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Usage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ultrasound</a:t>
            </a:r>
            <a:r>
              <a:rPr lang="de-DE" sz="1600" dirty="0">
                <a:solidFill>
                  <a:srgbClr val="002060"/>
                </a:solidFill>
              </a:rPr>
              <a:t> in </a:t>
            </a:r>
            <a:r>
              <a:rPr lang="de-DE" sz="1600" dirty="0" err="1">
                <a:solidFill>
                  <a:srgbClr val="002060"/>
                </a:solidFill>
              </a:rPr>
              <a:t>gynecology</a:t>
            </a:r>
            <a:endParaRPr lang="de-DE" sz="1600" dirty="0">
              <a:solidFill>
                <a:srgbClr val="00206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DAFB51-E001-4346-A0D0-EF80E73458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993" y="2566796"/>
            <a:ext cx="1222931" cy="12229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E846DF-917C-B043-B713-2DB4BF82A6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669" y="2921975"/>
            <a:ext cx="1178774" cy="1324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DB853B-DA59-6C4E-8B9F-5BC53863AB74}"/>
              </a:ext>
            </a:extLst>
          </p:cNvPr>
          <p:cNvSpPr txBox="1"/>
          <p:nvPr/>
        </p:nvSpPr>
        <p:spPr>
          <a:xfrm>
            <a:off x="7077355" y="4750941"/>
            <a:ext cx="241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1970s-1980s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First CT </a:t>
            </a:r>
            <a:r>
              <a:rPr lang="de-DE" sz="1600" dirty="0" err="1">
                <a:solidFill>
                  <a:srgbClr val="002060"/>
                </a:solidFill>
              </a:rPr>
              <a:t>and</a:t>
            </a:r>
            <a:r>
              <a:rPr lang="de-DE" sz="1600" dirty="0">
                <a:solidFill>
                  <a:srgbClr val="002060"/>
                </a:solidFill>
              </a:rPr>
              <a:t> MRI </a:t>
            </a:r>
            <a:r>
              <a:rPr lang="de-DE" sz="1600" dirty="0" err="1">
                <a:solidFill>
                  <a:srgbClr val="002060"/>
                </a:solidFill>
              </a:rPr>
              <a:t>images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16135-B84A-404D-89C3-A3B52B3B504B}"/>
              </a:ext>
            </a:extLst>
          </p:cNvPr>
          <p:cNvSpPr txBox="1"/>
          <p:nvPr/>
        </p:nvSpPr>
        <p:spPr>
          <a:xfrm>
            <a:off x="9296946" y="4721831"/>
            <a:ext cx="241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1990s+</a:t>
            </a: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Refinement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radiological</a:t>
            </a:r>
            <a:r>
              <a:rPr lang="de-DE" sz="1600" dirty="0">
                <a:solidFill>
                  <a:srgbClr val="002060"/>
                </a:solidFill>
              </a:rPr>
              <a:t> technologies</a:t>
            </a:r>
            <a:r>
              <a:rPr lang="de-DE" sz="1600" baseline="30000" dirty="0">
                <a:solidFill>
                  <a:srgbClr val="002060"/>
                </a:solidFill>
              </a:rPr>
              <a:t>2</a:t>
            </a:r>
            <a:endParaRPr lang="de-DE" sz="1600" dirty="0">
              <a:solidFill>
                <a:srgbClr val="00206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B8D7FD-D2B4-684A-9FC0-AA3E6C6A871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411" y="2591895"/>
            <a:ext cx="1178774" cy="1482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4E7E5B-5DC5-0A45-B1BB-BE939A2B1B7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190" y="2749851"/>
            <a:ext cx="1076515" cy="1324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A61F19-4161-A44A-B191-6BA3DA7ADC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4517" y="2407306"/>
            <a:ext cx="2500412" cy="17102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EC9800-0059-7F41-863E-C0F9EE9A4D09}"/>
              </a:ext>
            </a:extLst>
          </p:cNvPr>
          <p:cNvSpPr txBox="1"/>
          <p:nvPr/>
        </p:nvSpPr>
        <p:spPr>
          <a:xfrm>
            <a:off x="6295618" y="6223539"/>
            <a:ext cx="617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>
                <a:solidFill>
                  <a:srgbClr val="002060"/>
                </a:solidFill>
              </a:rPr>
              <a:t>X-rays source:</a:t>
            </a:r>
          </a:p>
          <a:p>
            <a:r>
              <a:rPr lang="en-DE" sz="900" dirty="0">
                <a:solidFill>
                  <a:srgbClr val="002060"/>
                </a:solidFill>
              </a:rPr>
              <a:t>Röntgen, Wilhelm “A new type of Ray”,1895</a:t>
            </a:r>
          </a:p>
          <a:p>
            <a:r>
              <a:rPr lang="en-GB" sz="900" dirty="0">
                <a:solidFill>
                  <a:srgbClr val="002060"/>
                </a:solidFill>
              </a:rPr>
              <a:t>F</a:t>
            </a:r>
            <a:r>
              <a:rPr lang="en-DE" sz="900" dirty="0">
                <a:solidFill>
                  <a:srgbClr val="002060"/>
                </a:solidFill>
              </a:rPr>
              <a:t>MRI photo:</a:t>
            </a:r>
          </a:p>
          <a:p>
            <a:r>
              <a:rPr lang="en-DE" sz="900" dirty="0">
                <a:solidFill>
                  <a:srgbClr val="002060"/>
                </a:solidFill>
              </a:rPr>
              <a:t>Belliveau et al. 1991, Science ,254(5032): 716-9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A246A-F027-8449-8BF2-9FB29508326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60239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subtypes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80B43-7F3F-014C-AA54-284CA7D7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859" y="1791275"/>
            <a:ext cx="2438400" cy="2438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755D32-B2E0-EA4C-ACE3-CAFBA40BF5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506" y="1428639"/>
            <a:ext cx="829334" cy="82933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21AA42-3CA5-674A-9BDB-B7C59BEAD9E7}"/>
              </a:ext>
            </a:extLst>
          </p:cNvPr>
          <p:cNvCxnSpPr>
            <a:cxnSpLocks/>
          </p:cNvCxnSpPr>
          <p:nvPr/>
        </p:nvCxnSpPr>
        <p:spPr>
          <a:xfrm>
            <a:off x="4210552" y="2144593"/>
            <a:ext cx="702197" cy="41013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7526DF-10FD-A846-8176-12B5E6099005}"/>
              </a:ext>
            </a:extLst>
          </p:cNvPr>
          <p:cNvCxnSpPr>
            <a:cxnSpLocks/>
          </p:cNvCxnSpPr>
          <p:nvPr/>
        </p:nvCxnSpPr>
        <p:spPr>
          <a:xfrm>
            <a:off x="6939531" y="3729326"/>
            <a:ext cx="823244" cy="50034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204C87-DEF2-A54A-B2F7-CB52F8F8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775" y="3729326"/>
            <a:ext cx="1249165" cy="1249165"/>
          </a:xfrm>
          <a:prstGeom prst="ellipse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854AA6-C12F-F746-8941-5CE9D404B34A}"/>
              </a:ext>
            </a:extLst>
          </p:cNvPr>
          <p:cNvSpPr txBox="1"/>
          <p:nvPr/>
        </p:nvSpPr>
        <p:spPr>
          <a:xfrm>
            <a:off x="2979946" y="2461946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Diagnostic </a:t>
            </a:r>
          </a:p>
          <a:p>
            <a:pPr algn="ctr"/>
            <a:r>
              <a:rPr lang="en-DE" dirty="0"/>
              <a:t>Radiology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4A35D5-2B01-3343-9BFF-EB39500ED487}"/>
              </a:ext>
            </a:extLst>
          </p:cNvPr>
          <p:cNvSpPr txBox="1"/>
          <p:nvPr/>
        </p:nvSpPr>
        <p:spPr>
          <a:xfrm>
            <a:off x="7601675" y="5093835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Interventional</a:t>
            </a:r>
          </a:p>
          <a:p>
            <a:pPr algn="ctr"/>
            <a:r>
              <a:rPr lang="en-DE" dirty="0"/>
              <a:t>Radiology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084FC7-B127-C746-A898-E270B2475CAE}"/>
              </a:ext>
            </a:extLst>
          </p:cNvPr>
          <p:cNvCxnSpPr>
            <a:cxnSpLocks/>
          </p:cNvCxnSpPr>
          <p:nvPr/>
        </p:nvCxnSpPr>
        <p:spPr>
          <a:xfrm>
            <a:off x="1954657" y="1428639"/>
            <a:ext cx="1103139" cy="31497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57628-D542-C648-957C-94A043562774}"/>
              </a:ext>
            </a:extLst>
          </p:cNvPr>
          <p:cNvCxnSpPr>
            <a:cxnSpLocks/>
          </p:cNvCxnSpPr>
          <p:nvPr/>
        </p:nvCxnSpPr>
        <p:spPr>
          <a:xfrm flipV="1">
            <a:off x="1532563" y="2063885"/>
            <a:ext cx="1500108" cy="41051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45E359-67B0-A44B-842B-00C57C2C370A}"/>
              </a:ext>
            </a:extLst>
          </p:cNvPr>
          <p:cNvCxnSpPr>
            <a:cxnSpLocks/>
          </p:cNvCxnSpPr>
          <p:nvPr/>
        </p:nvCxnSpPr>
        <p:spPr>
          <a:xfrm flipV="1">
            <a:off x="2282617" y="2321354"/>
            <a:ext cx="889525" cy="124271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189E22A-7F65-AD42-8333-40B94DDC9314}"/>
              </a:ext>
            </a:extLst>
          </p:cNvPr>
          <p:cNvCxnSpPr>
            <a:cxnSpLocks/>
          </p:cNvCxnSpPr>
          <p:nvPr/>
        </p:nvCxnSpPr>
        <p:spPr>
          <a:xfrm flipV="1">
            <a:off x="8515038" y="3260876"/>
            <a:ext cx="552044" cy="66095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CD1033-B3DE-F648-8E29-FFAEBBB25682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9011940" y="3979501"/>
            <a:ext cx="1371017" cy="3744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2C7F4C3-BBC5-D045-8F77-E2E13A34C815}"/>
              </a:ext>
            </a:extLst>
          </p:cNvPr>
          <p:cNvCxnSpPr>
            <a:cxnSpLocks/>
          </p:cNvCxnSpPr>
          <p:nvPr/>
        </p:nvCxnSpPr>
        <p:spPr>
          <a:xfrm flipH="1" flipV="1">
            <a:off x="8905355" y="4865192"/>
            <a:ext cx="1207847" cy="69559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751179A0-189E-D84D-B3F7-62D0DFFB244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66" y="909596"/>
            <a:ext cx="881679" cy="8816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ABDA03A-20DA-2F4B-899B-C0E8BFFCABAB}"/>
              </a:ext>
            </a:extLst>
          </p:cNvPr>
          <p:cNvSpPr txBox="1"/>
          <p:nvPr/>
        </p:nvSpPr>
        <p:spPr>
          <a:xfrm>
            <a:off x="512709" y="18535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Non-invasive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EA2080-4B79-9B46-8E78-D6796F27FD69}"/>
              </a:ext>
            </a:extLst>
          </p:cNvPr>
          <p:cNvSpPr txBox="1"/>
          <p:nvPr/>
        </p:nvSpPr>
        <p:spPr>
          <a:xfrm>
            <a:off x="1157758" y="4681393"/>
            <a:ext cx="224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Indirect radiologist </a:t>
            </a:r>
          </a:p>
          <a:p>
            <a:pPr algn="ctr"/>
            <a:r>
              <a:rPr lang="en-DE" dirty="0"/>
              <a:t>involvement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48868E-8971-104E-8134-2E2B1D6E0D60}"/>
              </a:ext>
            </a:extLst>
          </p:cNvPr>
          <p:cNvSpPr txBox="1"/>
          <p:nvPr/>
        </p:nvSpPr>
        <p:spPr>
          <a:xfrm>
            <a:off x="119644" y="3258662"/>
            <a:ext cx="203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Produces reports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F7246FF-D3B1-EB4A-B134-BF49437DA03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74" y="2346360"/>
            <a:ext cx="969059" cy="96905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40932B-A8FF-7F44-B4D3-5DDCBA88830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239" y="3729326"/>
            <a:ext cx="977437" cy="9774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CF318CE-E446-654B-8C55-E0E551EC9BC2}"/>
              </a:ext>
            </a:extLst>
          </p:cNvPr>
          <p:cNvSpPr txBox="1"/>
          <p:nvPr/>
        </p:nvSpPr>
        <p:spPr>
          <a:xfrm>
            <a:off x="9011940" y="2716689"/>
            <a:ext cx="2071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Direct radiologist </a:t>
            </a:r>
          </a:p>
          <a:p>
            <a:pPr algn="ctr"/>
            <a:r>
              <a:rPr lang="en-DE" dirty="0"/>
              <a:t>involvement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FDE94BA-F31E-124A-8C58-612E7FAA31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5520" y="1703944"/>
            <a:ext cx="977437" cy="97743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8C70B49-0C3E-0045-87BA-FB9E090C5F5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660" y="3138947"/>
            <a:ext cx="1042930" cy="104293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E48D5E8-5FDA-E84C-90D2-8E6802E5C7B1}"/>
              </a:ext>
            </a:extLst>
          </p:cNvPr>
          <p:cNvSpPr txBox="1"/>
          <p:nvPr/>
        </p:nvSpPr>
        <p:spPr>
          <a:xfrm>
            <a:off x="9509278" y="4181877"/>
            <a:ext cx="268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Guidance of</a:t>
            </a:r>
          </a:p>
          <a:p>
            <a:pPr algn="ctr"/>
            <a:r>
              <a:rPr lang="en-GB" dirty="0"/>
              <a:t>c</a:t>
            </a:r>
            <a:r>
              <a:rPr lang="en-DE" dirty="0"/>
              <a:t>oncurrent procedures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7BC258C-B012-9D4A-BB1C-775B9823DF4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116" y="4865192"/>
            <a:ext cx="839666" cy="83966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7CBACC9-D633-B841-8D5A-4ECC3C98583E}"/>
              </a:ext>
            </a:extLst>
          </p:cNvPr>
          <p:cNvSpPr txBox="1"/>
          <p:nvPr/>
        </p:nvSpPr>
        <p:spPr>
          <a:xfrm>
            <a:off x="10270730" y="574016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Sedation</a:t>
            </a:r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2AE81F-9335-FD49-A409-B7909DF8A44B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420013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A591904-C782-3048-BA22-40EC3A5D8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922798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063D0D-05D8-0844-91CF-1FC26608617D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2378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brief summary of radiation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6CA2E1C-6909-FE46-93B2-746AA7E39230}"/>
              </a:ext>
            </a:extLst>
          </p:cNvPr>
          <p:cNvSpPr txBox="1">
            <a:spLocks/>
          </p:cNvSpPr>
          <p:nvPr/>
        </p:nvSpPr>
        <p:spPr>
          <a:xfrm>
            <a:off x="1193881" y="929156"/>
            <a:ext cx="9624060" cy="390443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1800" dirty="0">
                <a:solidFill>
                  <a:schemeClr val="bg1"/>
                </a:solidFill>
              </a:rPr>
              <a:t>Radiation: emission/transmission of energy through space via waves or particles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E3C696-DC0B-6E4A-BED9-6AECDC8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1" y="1305499"/>
            <a:ext cx="6517978" cy="374115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29B83-6BE9-F54E-BD40-2369346AA11C}"/>
              </a:ext>
            </a:extLst>
          </p:cNvPr>
          <p:cNvGrpSpPr/>
          <p:nvPr/>
        </p:nvGrpSpPr>
        <p:grpSpPr>
          <a:xfrm>
            <a:off x="385881" y="2295782"/>
            <a:ext cx="4451653" cy="3256719"/>
            <a:chOff x="374864" y="2317002"/>
            <a:chExt cx="4451653" cy="325671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840EAB7-5B0E-7A45-AF37-1AC933D1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9757" y="2317002"/>
              <a:ext cx="0" cy="3256719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F94A7-0F39-6B44-8715-A5DD3D62495A}"/>
                </a:ext>
              </a:extLst>
            </p:cNvPr>
            <p:cNvSpPr txBox="1"/>
            <p:nvPr/>
          </p:nvSpPr>
          <p:spPr>
            <a:xfrm>
              <a:off x="374864" y="5152151"/>
              <a:ext cx="2950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 err="1">
                  <a:solidFill>
                    <a:srgbClr val="002060"/>
                  </a:solidFill>
                </a:rPr>
                <a:t>Ionizing</a:t>
              </a:r>
              <a:endParaRPr lang="de-DE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091DC5-86DD-8D4F-9E70-F669CA1A0BD1}"/>
                </a:ext>
              </a:extLst>
            </p:cNvPr>
            <p:cNvSpPr txBox="1"/>
            <p:nvPr/>
          </p:nvSpPr>
          <p:spPr>
            <a:xfrm>
              <a:off x="2845255" y="5151518"/>
              <a:ext cx="1981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2060"/>
                  </a:solidFill>
                </a:rPr>
                <a:t>Non-</a:t>
              </a:r>
              <a:r>
                <a:rPr lang="de-DE" sz="1600" dirty="0" err="1">
                  <a:solidFill>
                    <a:srgbClr val="002060"/>
                  </a:solidFill>
                </a:rPr>
                <a:t>ionizing</a:t>
              </a:r>
              <a:endParaRPr lang="de-DE" sz="1600" dirty="0">
                <a:solidFill>
                  <a:srgbClr val="002060"/>
                </a:solidFill>
              </a:endParaRPr>
            </a:p>
          </p:txBody>
        </p:sp>
      </p:grp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6FE9CFCF-47F6-6045-B2BA-0EAB52D8F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664272"/>
              </p:ext>
            </p:extLst>
          </p:nvPr>
        </p:nvGraphicFramePr>
        <p:xfrm>
          <a:off x="6674292" y="1618489"/>
          <a:ext cx="5117939" cy="3934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AEE3B846-3F44-394A-BB67-440C0BFA702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566" y="3176074"/>
            <a:ext cx="1793239" cy="11954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C052906-5B99-D644-8271-879B89B528D8}"/>
              </a:ext>
            </a:extLst>
          </p:cNvPr>
          <p:cNvSpPr txBox="1"/>
          <p:nvPr/>
        </p:nvSpPr>
        <p:spPr>
          <a:xfrm>
            <a:off x="6096000" y="6163099"/>
            <a:ext cx="32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i="1" dirty="0">
                <a:solidFill>
                  <a:srgbClr val="002060"/>
                </a:solidFill>
              </a:rPr>
              <a:t>Data for dose of radiation: </a:t>
            </a:r>
          </a:p>
          <a:p>
            <a:r>
              <a:rPr lang="en-DE" sz="900" dirty="0">
                <a:solidFill>
                  <a:srgbClr val="002060"/>
                </a:solidFill>
              </a:rPr>
              <a:t>US Environmental Protection Agency “Radiation Sources and Doses” </a:t>
            </a:r>
            <a:r>
              <a:rPr lang="en-GB" sz="900" dirty="0">
                <a:solidFill>
                  <a:srgbClr val="002060"/>
                </a:solidFill>
              </a:rPr>
              <a:t>https://</a:t>
            </a:r>
            <a:r>
              <a:rPr lang="en-GB" sz="900" dirty="0" err="1">
                <a:solidFill>
                  <a:srgbClr val="002060"/>
                </a:solidFill>
              </a:rPr>
              <a:t>www.epa.gov</a:t>
            </a:r>
            <a:r>
              <a:rPr lang="en-GB" sz="900" dirty="0">
                <a:solidFill>
                  <a:srgbClr val="002060"/>
                </a:solidFill>
              </a:rPr>
              <a:t>/radiation/radiation-sources-and-doses</a:t>
            </a:r>
            <a:endParaRPr lang="en-DE" sz="9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0E33A-1611-3A41-B3DB-A04997E4A1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5630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ther Lab TUD">
  <a:themeElements>
    <a:clrScheme name="TUD Kather Lab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472083"/>
      </a:accent4>
      <a:accent5>
        <a:srgbClr val="4B56D2"/>
      </a:accent5>
      <a:accent6>
        <a:srgbClr val="82C3EC"/>
      </a:accent6>
      <a:hlink>
        <a:srgbClr val="0069B4"/>
      </a:hlink>
      <a:folHlink>
        <a:srgbClr val="009F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1242</Words>
  <Application>Microsoft Macintosh PowerPoint</Application>
  <PresentationFormat>Widescreen</PresentationFormat>
  <Paragraphs>204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Noto Sans Symbols</vt:lpstr>
      <vt:lpstr>Open Sans</vt:lpstr>
      <vt:lpstr>Open Sans ExtraBold</vt:lpstr>
      <vt:lpstr>Wingdings</vt:lpstr>
      <vt:lpstr>Kather Lab TUD</vt:lpstr>
      <vt:lpstr>TUD_2018</vt:lpstr>
      <vt:lpstr>PowerPoint Presentation</vt:lpstr>
      <vt:lpstr>Deep Learning is everywhere…</vt:lpstr>
      <vt:lpstr>And so is Radiology!</vt:lpstr>
      <vt:lpstr>PowerPoint Presentation</vt:lpstr>
      <vt:lpstr>Radiology in Medicine: how every is everywhere?</vt:lpstr>
      <vt:lpstr>Radiology in Medicine: history and definition</vt:lpstr>
      <vt:lpstr>Radiology in Medicine: subtypes</vt:lpstr>
      <vt:lpstr>PowerPoint Presentation</vt:lpstr>
      <vt:lpstr>Imaging modalities: brief summary of radiation</vt:lpstr>
      <vt:lpstr>Imaging modalities: projectional radiography</vt:lpstr>
      <vt:lpstr>Imaging modalities: computerised tomography</vt:lpstr>
      <vt:lpstr>Imaging modalities: magnetic resonance imaging</vt:lpstr>
      <vt:lpstr>Imaging modalities: magnetic resonance imaging</vt:lpstr>
      <vt:lpstr>PowerPoint Presentation</vt:lpstr>
      <vt:lpstr>Applications of Radiology in AI</vt:lpstr>
      <vt:lpstr>Applications of Radiology in AI: the need for AI</vt:lpstr>
      <vt:lpstr>Applications of Radiology in AI: synergistic fields</vt:lpstr>
      <vt:lpstr>Applications of Radiology in AI: the MASAI trial</vt:lpstr>
      <vt:lpstr>Applications of Radiology in AI: from data to insights</vt:lpstr>
      <vt:lpstr>Applications of Radiology in AI: how is data used?</vt:lpstr>
      <vt:lpstr>Applications of Radiology in AI: architectures</vt:lpstr>
      <vt:lpstr>Applications of Radiology in AI: explainability</vt:lpstr>
      <vt:lpstr>Applications of Radiology in AI: segmentation</vt:lpstr>
      <vt:lpstr>Applications of Radiology in AI: prognosis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pixels to patients: Radiology in AI</dc:title>
  <dc:creator>Microsoft Office User</dc:creator>
  <cp:lastModifiedBy>Microsoft Office User</cp:lastModifiedBy>
  <cp:revision>45</cp:revision>
  <dcterms:created xsi:type="dcterms:W3CDTF">2025-03-23T14:20:36Z</dcterms:created>
  <dcterms:modified xsi:type="dcterms:W3CDTF">2025-09-25T06:17:32Z</dcterms:modified>
</cp:coreProperties>
</file>